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60" r:id="rId3"/>
    <p:sldId id="261" r:id="rId4"/>
    <p:sldId id="262" r:id="rId5"/>
    <p:sldId id="257" r:id="rId6"/>
    <p:sldId id="263" r:id="rId7"/>
    <p:sldId id="264" r:id="rId8"/>
    <p:sldId id="256" r:id="rId9"/>
    <p:sldId id="258"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8" autoAdjust="0"/>
    <p:restoredTop sz="94660"/>
  </p:normalViewPr>
  <p:slideViewPr>
    <p:cSldViewPr snapToGrid="0">
      <p:cViewPr varScale="1">
        <p:scale>
          <a:sx n="72" d="100"/>
          <a:sy n="72" d="100"/>
        </p:scale>
        <p:origin x="66" y="7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de-DE"/>
              <a:t>Mastertitelformat bearbeiten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E4BADC27-2D71-4C4B-B132-753DE9469C54}" type="datetimeFigureOut">
              <a:rPr lang="de-DE" smtClean="0"/>
              <a:t>28.03.2023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82DC9F8-EA4E-4EA5-A061-7481D4F41469}" type="slidenum">
              <a:rPr lang="de-DE" smtClean="0"/>
              <a:t>‹Nr.›</a:t>
            </a:fld>
            <a:endParaRPr lang="de-DE"/>
          </a:p>
        </p:txBody>
      </p:sp>
    </p:spTree>
    <p:extLst>
      <p:ext uri="{BB962C8B-B14F-4D97-AF65-F5344CB8AC3E}">
        <p14:creationId xmlns:p14="http://schemas.microsoft.com/office/powerpoint/2010/main" val="565286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E4BADC27-2D71-4C4B-B132-753DE9469C54}" type="datetimeFigureOut">
              <a:rPr lang="de-DE" smtClean="0"/>
              <a:t>28.03.2023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82DC9F8-EA4E-4EA5-A061-7481D4F41469}" type="slidenum">
              <a:rPr lang="de-DE" smtClean="0"/>
              <a:t>‹Nr.›</a:t>
            </a:fld>
            <a:endParaRPr lang="de-DE"/>
          </a:p>
        </p:txBody>
      </p:sp>
    </p:spTree>
    <p:extLst>
      <p:ext uri="{BB962C8B-B14F-4D97-AF65-F5344CB8AC3E}">
        <p14:creationId xmlns:p14="http://schemas.microsoft.com/office/powerpoint/2010/main" val="2045626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de-DE"/>
              <a:t>Mastertitelformat bearbeiten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E4BADC27-2D71-4C4B-B132-753DE9469C54}" type="datetimeFigureOut">
              <a:rPr lang="de-DE" smtClean="0"/>
              <a:t>28.03.2023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82DC9F8-EA4E-4EA5-A061-7481D4F41469}" type="slidenum">
              <a:rPr lang="de-DE" smtClean="0"/>
              <a:t>‹Nr.›</a:t>
            </a:fld>
            <a:endParaRPr lang="de-DE"/>
          </a:p>
        </p:txBody>
      </p:sp>
    </p:spTree>
    <p:extLst>
      <p:ext uri="{BB962C8B-B14F-4D97-AF65-F5344CB8AC3E}">
        <p14:creationId xmlns:p14="http://schemas.microsoft.com/office/powerpoint/2010/main" val="1126778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E4BADC27-2D71-4C4B-B132-753DE9469C54}" type="datetimeFigureOut">
              <a:rPr lang="de-DE" smtClean="0"/>
              <a:t>28.03.2023</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82DC9F8-EA4E-4EA5-A061-7481D4F41469}" type="slidenum">
              <a:rPr lang="de-DE" smtClean="0"/>
              <a:t>‹Nr.›</a:t>
            </a:fld>
            <a:endParaRPr lang="de-DE"/>
          </a:p>
        </p:txBody>
      </p:sp>
    </p:spTree>
    <p:extLst>
      <p:ext uri="{BB962C8B-B14F-4D97-AF65-F5344CB8AC3E}">
        <p14:creationId xmlns:p14="http://schemas.microsoft.com/office/powerpoint/2010/main" val="135194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de-DE"/>
              <a:t>Mastertitelformat bearbeiten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29842" y="2505075"/>
            <a:ext cx="3868340"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4629150" y="2505075"/>
            <a:ext cx="3887391"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E4BADC27-2D71-4C4B-B132-753DE9469C54}" type="datetimeFigureOut">
              <a:rPr lang="de-DE" smtClean="0"/>
              <a:t>28.03.2023</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582DC9F8-EA4E-4EA5-A061-7481D4F41469}" type="slidenum">
              <a:rPr lang="de-DE" smtClean="0"/>
              <a:t>‹Nr.›</a:t>
            </a:fld>
            <a:endParaRPr lang="de-DE"/>
          </a:p>
        </p:txBody>
      </p:sp>
    </p:spTree>
    <p:extLst>
      <p:ext uri="{BB962C8B-B14F-4D97-AF65-F5344CB8AC3E}">
        <p14:creationId xmlns:p14="http://schemas.microsoft.com/office/powerpoint/2010/main" val="1835854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E4BADC27-2D71-4C4B-B132-753DE9469C54}" type="datetimeFigureOut">
              <a:rPr lang="de-DE" smtClean="0"/>
              <a:t>28.03.2023</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582DC9F8-EA4E-4EA5-A061-7481D4F41469}" type="slidenum">
              <a:rPr lang="de-DE" smtClean="0"/>
              <a:t>‹Nr.›</a:t>
            </a:fld>
            <a:endParaRPr lang="de-DE"/>
          </a:p>
        </p:txBody>
      </p:sp>
    </p:spTree>
    <p:extLst>
      <p:ext uri="{BB962C8B-B14F-4D97-AF65-F5344CB8AC3E}">
        <p14:creationId xmlns:p14="http://schemas.microsoft.com/office/powerpoint/2010/main" val="344578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BADC27-2D71-4C4B-B132-753DE9469C54}" type="datetimeFigureOut">
              <a:rPr lang="de-DE" smtClean="0"/>
              <a:t>28.03.2023</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582DC9F8-EA4E-4EA5-A061-7481D4F41469}" type="slidenum">
              <a:rPr lang="de-DE" smtClean="0"/>
              <a:t>‹Nr.›</a:t>
            </a:fld>
            <a:endParaRPr lang="de-DE"/>
          </a:p>
        </p:txBody>
      </p:sp>
    </p:spTree>
    <p:extLst>
      <p:ext uri="{BB962C8B-B14F-4D97-AF65-F5344CB8AC3E}">
        <p14:creationId xmlns:p14="http://schemas.microsoft.com/office/powerpoint/2010/main" val="1178208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a:t>Mastertitelformat bearbeiten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E4BADC27-2D71-4C4B-B132-753DE9469C54}" type="datetimeFigureOut">
              <a:rPr lang="de-DE" smtClean="0"/>
              <a:t>28.03.2023</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82DC9F8-EA4E-4EA5-A061-7481D4F41469}" type="slidenum">
              <a:rPr lang="de-DE" smtClean="0"/>
              <a:t>‹Nr.›</a:t>
            </a:fld>
            <a:endParaRPr lang="de-DE"/>
          </a:p>
        </p:txBody>
      </p:sp>
    </p:spTree>
    <p:extLst>
      <p:ext uri="{BB962C8B-B14F-4D97-AF65-F5344CB8AC3E}">
        <p14:creationId xmlns:p14="http://schemas.microsoft.com/office/powerpoint/2010/main" val="1907395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E4BADC27-2D71-4C4B-B132-753DE9469C54}" type="datetimeFigureOut">
              <a:rPr lang="de-DE" smtClean="0"/>
              <a:t>28.03.2023</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82DC9F8-EA4E-4EA5-A061-7481D4F41469}" type="slidenum">
              <a:rPr lang="de-DE" smtClean="0"/>
              <a:t>‹Nr.›</a:t>
            </a:fld>
            <a:endParaRPr lang="de-DE"/>
          </a:p>
        </p:txBody>
      </p:sp>
    </p:spTree>
    <p:extLst>
      <p:ext uri="{BB962C8B-B14F-4D97-AF65-F5344CB8AC3E}">
        <p14:creationId xmlns:p14="http://schemas.microsoft.com/office/powerpoint/2010/main" val="3337809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E4BADC27-2D71-4C4B-B132-753DE9469C54}" type="datetimeFigureOut">
              <a:rPr lang="de-DE" smtClean="0"/>
              <a:t>28.03.2023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82DC9F8-EA4E-4EA5-A061-7481D4F41469}" type="slidenum">
              <a:rPr lang="de-DE" smtClean="0"/>
              <a:t>‹Nr.›</a:t>
            </a:fld>
            <a:endParaRPr lang="de-DE"/>
          </a:p>
        </p:txBody>
      </p:sp>
    </p:spTree>
    <p:extLst>
      <p:ext uri="{BB962C8B-B14F-4D97-AF65-F5344CB8AC3E}">
        <p14:creationId xmlns:p14="http://schemas.microsoft.com/office/powerpoint/2010/main" val="532799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E4BADC27-2D71-4C4B-B132-753DE9469C54}" type="datetimeFigureOut">
              <a:rPr lang="de-DE" smtClean="0"/>
              <a:t>28.03.2023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82DC9F8-EA4E-4EA5-A061-7481D4F41469}" type="slidenum">
              <a:rPr lang="de-DE" smtClean="0"/>
              <a:t>‹Nr.›</a:t>
            </a:fld>
            <a:endParaRPr lang="de-DE"/>
          </a:p>
        </p:txBody>
      </p:sp>
    </p:spTree>
    <p:extLst>
      <p:ext uri="{BB962C8B-B14F-4D97-AF65-F5344CB8AC3E}">
        <p14:creationId xmlns:p14="http://schemas.microsoft.com/office/powerpoint/2010/main" val="2138405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BADC27-2D71-4C4B-B132-753DE9469C54}" type="datetimeFigureOut">
              <a:rPr lang="de-DE" smtClean="0"/>
              <a:t>28.03.2023</a:t>
            </a:fld>
            <a:endParaRPr lang="de-DE"/>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2DC9F8-EA4E-4EA5-A061-7481D4F41469}" type="slidenum">
              <a:rPr lang="de-DE" smtClean="0"/>
              <a:t>‹Nr.›</a:t>
            </a:fld>
            <a:endParaRPr lang="de-DE"/>
          </a:p>
        </p:txBody>
      </p:sp>
    </p:spTree>
    <p:extLst>
      <p:ext uri="{BB962C8B-B14F-4D97-AF65-F5344CB8AC3E}">
        <p14:creationId xmlns:p14="http://schemas.microsoft.com/office/powerpoint/2010/main" val="27408810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ffice@natura-naturans.de" TargetMode="External"/><Relationship Id="rId2" Type="http://schemas.openxmlformats.org/officeDocument/2006/relationships/hyperlink" Target="http://www.natura-naturans.d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office@natura-naturans.de"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mailto:office@natura-naturans.de"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mailto:office@natura-naturans.de"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mailto:office@natura-naturans.de"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mailto:office@natura-naturans.de"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mailto:office@natura-naturans.de" TargetMode="External"/><Relationship Id="rId2" Type="http://schemas.openxmlformats.org/officeDocument/2006/relationships/hyperlink" Target="https://www.deutsche-apotheker-zeitung.de/daz-az/2010/daz-13-2010/betuline-multifunktionale-aktivsubstanzen"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mailto:office@natura-naturans.de"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mailto:office@natura-naturans.de"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152B7254-44D0-46F2-9D44-35E21851A10C}"/>
              </a:ext>
            </a:extLst>
          </p:cNvPr>
          <p:cNvSpPr txBox="1"/>
          <p:nvPr/>
        </p:nvSpPr>
        <p:spPr>
          <a:xfrm>
            <a:off x="143549" y="142042"/>
            <a:ext cx="4277531" cy="110799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Die Birke – Naturapotheke in Baumgestalt</a:t>
            </a:r>
          </a:p>
          <a:p>
            <a:endParaRPr lang="de-DE" sz="1100" dirty="0">
              <a:solidFill>
                <a:schemeClr val="tx1"/>
              </a:solidFill>
              <a:latin typeface="Arial" panose="020B0604020202020204" pitchFamily="34" charset="0"/>
              <a:cs typeface="Arial" panose="020B0604020202020204" pitchFamily="34" charset="0"/>
            </a:endParaRPr>
          </a:p>
          <a:p>
            <a:r>
              <a:rPr lang="de-DE" sz="1100" dirty="0">
                <a:solidFill>
                  <a:schemeClr val="tx1"/>
                </a:solidFill>
                <a:latin typeface="Arial" panose="020B0604020202020204" pitchFamily="34" charset="0"/>
                <a:cs typeface="Arial" panose="020B0604020202020204" pitchFamily="34" charset="0"/>
              </a:rPr>
              <a:t>Ein Vortrag von Margret Madejsky, Heilpraktikerin</a:t>
            </a:r>
          </a:p>
          <a:p>
            <a:endParaRPr lang="de-DE" sz="1100" dirty="0">
              <a:solidFill>
                <a:schemeClr val="tx1"/>
              </a:solidFill>
              <a:latin typeface="Arial" panose="020B0604020202020204" pitchFamily="34" charset="0"/>
              <a:cs typeface="Arial" panose="020B0604020202020204" pitchFamily="34" charset="0"/>
            </a:endParaRPr>
          </a:p>
          <a:p>
            <a:r>
              <a:rPr lang="de-DE" sz="11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NATURA NATURANS - </a:t>
            </a:r>
            <a:r>
              <a:rPr lang="de-DE" sz="1100" dirty="0">
                <a:solidFill>
                  <a:schemeClr val="tx1"/>
                </a:solidFill>
                <a:latin typeface="Arial" panose="020B0604020202020204" pitchFamily="34" charset="0"/>
                <a:cs typeface="Arial" panose="020B0604020202020204" pitchFamily="34" charset="0"/>
              </a:rPr>
              <a:t>Arbeitsgemeinschaft für Traditionelle Abendländische Medizin - </a:t>
            </a:r>
            <a:r>
              <a:rPr lang="de-DE" sz="1100" dirty="0">
                <a:solidFill>
                  <a:schemeClr val="tx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www.natura-naturans.de</a:t>
            </a:r>
            <a:r>
              <a:rPr lang="de-DE" sz="1100" dirty="0">
                <a:solidFill>
                  <a:schemeClr val="tx1"/>
                </a:solidFill>
                <a:latin typeface="Arial" panose="020B0604020202020204" pitchFamily="34" charset="0"/>
                <a:cs typeface="Arial" panose="020B0604020202020204" pitchFamily="34" charset="0"/>
              </a:rPr>
              <a:t> </a:t>
            </a:r>
          </a:p>
        </p:txBody>
      </p:sp>
      <p:sp>
        <p:nvSpPr>
          <p:cNvPr id="3" name="Textfeld 2">
            <a:extLst>
              <a:ext uri="{FF2B5EF4-FFF2-40B4-BE49-F238E27FC236}">
                <a16:creationId xmlns:a16="http://schemas.microsoft.com/office/drawing/2014/main" id="{35824349-937C-428D-B7C1-6A59E63857E6}"/>
              </a:ext>
            </a:extLst>
          </p:cNvPr>
          <p:cNvSpPr txBox="1"/>
          <p:nvPr/>
        </p:nvSpPr>
        <p:spPr>
          <a:xfrm>
            <a:off x="143549" y="1384917"/>
            <a:ext cx="4277531" cy="4739759"/>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dirty="0">
                <a:solidFill>
                  <a:schemeClr val="tx1"/>
                </a:solidFill>
                <a:latin typeface="Arial" panose="020B0604020202020204" pitchFamily="34" charset="0"/>
                <a:cs typeface="Arial" panose="020B0604020202020204" pitchFamily="34" charset="0"/>
              </a:rPr>
              <a:t>Nomen </a:t>
            </a:r>
            <a:r>
              <a:rPr lang="de-DE" sz="1100" b="1" dirty="0" err="1">
                <a:solidFill>
                  <a:schemeClr val="tx1"/>
                </a:solidFill>
                <a:latin typeface="Arial" panose="020B0604020202020204" pitchFamily="34" charset="0"/>
                <a:cs typeface="Arial" panose="020B0604020202020204" pitchFamily="34" charset="0"/>
              </a:rPr>
              <a:t>est</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omen</a:t>
            </a:r>
            <a:endParaRPr lang="de-DE" sz="1100" b="1" dirty="0">
              <a:solidFill>
                <a:schemeClr val="tx1"/>
              </a:solidFill>
              <a:latin typeface="Arial" panose="020B0604020202020204" pitchFamily="34" charset="0"/>
              <a:cs typeface="Arial" panose="020B0604020202020204" pitchFamily="34" charset="0"/>
            </a:endParaRPr>
          </a:p>
          <a:p>
            <a:r>
              <a:rPr lang="de-DE" sz="800" dirty="0">
                <a:solidFill>
                  <a:schemeClr val="tx1"/>
                </a:solidFill>
                <a:latin typeface="Arial" panose="020B0604020202020204" pitchFamily="34" charset="0"/>
                <a:cs typeface="Arial" panose="020B0604020202020204" pitchFamily="34" charset="0"/>
              </a:rPr>
              <a:t> </a:t>
            </a:r>
          </a:p>
          <a:p>
            <a:r>
              <a:rPr lang="de-DE" sz="800" dirty="0">
                <a:solidFill>
                  <a:schemeClr val="tx1"/>
                </a:solidFill>
                <a:latin typeface="Arial" panose="020B0604020202020204" pitchFamily="34" charset="0"/>
                <a:cs typeface="Arial" panose="020B0604020202020204" pitchFamily="34" charset="0"/>
              </a:rPr>
              <a:t>   </a:t>
            </a:r>
          </a:p>
          <a:p>
            <a:r>
              <a:rPr lang="de-DE" sz="1100" b="1" i="1" dirty="0">
                <a:solidFill>
                  <a:schemeClr val="tx1"/>
                </a:solidFill>
                <a:latin typeface="Arial" panose="020B0604020202020204" pitchFamily="34" charset="0"/>
                <a:cs typeface="Arial" panose="020B0604020202020204" pitchFamily="34" charset="0"/>
              </a:rPr>
              <a:t>„Birke – </a:t>
            </a:r>
            <a:r>
              <a:rPr lang="de-DE" sz="1100" b="1" i="1" dirty="0" err="1">
                <a:solidFill>
                  <a:schemeClr val="tx1"/>
                </a:solidFill>
                <a:latin typeface="Arial" panose="020B0604020202020204" pitchFamily="34" charset="0"/>
                <a:cs typeface="Arial" panose="020B0604020202020204" pitchFamily="34" charset="0"/>
              </a:rPr>
              <a:t>bircha</a:t>
            </a:r>
            <a:r>
              <a:rPr lang="de-DE" sz="1100" b="1" i="1" dirty="0">
                <a:solidFill>
                  <a:schemeClr val="tx1"/>
                </a:solidFill>
                <a:latin typeface="Arial" panose="020B0604020202020204" pitchFamily="34" charset="0"/>
                <a:cs typeface="Arial" panose="020B0604020202020204" pitchFamily="34" charset="0"/>
              </a:rPr>
              <a:t>, </a:t>
            </a:r>
            <a:r>
              <a:rPr lang="de-DE" sz="1100" b="1" i="1" dirty="0" err="1">
                <a:solidFill>
                  <a:schemeClr val="tx1"/>
                </a:solidFill>
                <a:latin typeface="Arial" panose="020B0604020202020204" pitchFamily="34" charset="0"/>
                <a:cs typeface="Arial" panose="020B0604020202020204" pitchFamily="34" charset="0"/>
              </a:rPr>
              <a:t>biricha</a:t>
            </a:r>
            <a:r>
              <a:rPr lang="de-DE" sz="1100" b="1" i="1" dirty="0">
                <a:solidFill>
                  <a:schemeClr val="tx1"/>
                </a:solidFill>
                <a:latin typeface="Arial" panose="020B0604020202020204" pitchFamily="34" charset="0"/>
                <a:cs typeface="Arial" panose="020B0604020202020204" pitchFamily="34" charset="0"/>
              </a:rPr>
              <a:t>, </a:t>
            </a:r>
            <a:r>
              <a:rPr lang="de-DE" sz="1100" b="1" i="1" dirty="0" err="1">
                <a:solidFill>
                  <a:schemeClr val="tx1"/>
                </a:solidFill>
                <a:latin typeface="Arial" panose="020B0604020202020204" pitchFamily="34" charset="0"/>
                <a:cs typeface="Arial" panose="020B0604020202020204" pitchFamily="34" charset="0"/>
              </a:rPr>
              <a:t>björk</a:t>
            </a:r>
            <a:r>
              <a:rPr lang="de-DE" sz="1100" b="1" i="1" dirty="0">
                <a:solidFill>
                  <a:schemeClr val="tx1"/>
                </a:solidFill>
                <a:latin typeface="Arial" panose="020B0604020202020204" pitchFamily="34" charset="0"/>
                <a:cs typeface="Arial" panose="020B0604020202020204" pitchFamily="34" charset="0"/>
              </a:rPr>
              <a:t> in alten und nordischen Sprachformen – mag mit </a:t>
            </a:r>
            <a:r>
              <a:rPr lang="de-DE" sz="1100" b="1" i="1" dirty="0" err="1">
                <a:solidFill>
                  <a:schemeClr val="tx1"/>
                </a:solidFill>
                <a:latin typeface="Arial" panose="020B0604020202020204" pitchFamily="34" charset="0"/>
                <a:cs typeface="Arial" panose="020B0604020202020204" pitchFamily="34" charset="0"/>
              </a:rPr>
              <a:t>Perchta</a:t>
            </a:r>
            <a:r>
              <a:rPr lang="de-DE" sz="1100" b="1" i="1" dirty="0">
                <a:solidFill>
                  <a:schemeClr val="tx1"/>
                </a:solidFill>
                <a:latin typeface="Arial" panose="020B0604020202020204" pitchFamily="34" charset="0"/>
                <a:cs typeface="Arial" panose="020B0604020202020204" pitchFamily="34" charset="0"/>
              </a:rPr>
              <a:t>, der &gt;Prächtigen&lt; zusammenhängen und würde dann die </a:t>
            </a:r>
            <a:r>
              <a:rPr lang="de-DE" sz="1100" b="1" i="1">
                <a:solidFill>
                  <a:schemeClr val="tx1"/>
                </a:solidFill>
                <a:latin typeface="Arial" panose="020B0604020202020204" pitchFamily="34" charset="0"/>
                <a:cs typeface="Arial" panose="020B0604020202020204" pitchFamily="34" charset="0"/>
              </a:rPr>
              <a:t>Schimmernde bedeuten, </a:t>
            </a:r>
            <a:r>
              <a:rPr lang="de-DE" sz="1100" b="1" i="1" dirty="0">
                <a:solidFill>
                  <a:schemeClr val="tx1"/>
                </a:solidFill>
                <a:latin typeface="Arial" panose="020B0604020202020204" pitchFamily="34" charset="0"/>
                <a:cs typeface="Arial" panose="020B0604020202020204" pitchFamily="34" charset="0"/>
              </a:rPr>
              <a:t>die Lichtprangende;“</a:t>
            </a:r>
            <a:r>
              <a:rPr lang="de-DE" sz="1100" i="1" dirty="0">
                <a:solidFill>
                  <a:schemeClr val="tx1"/>
                </a:solidFill>
                <a:latin typeface="Arial" panose="020B0604020202020204" pitchFamily="34" charset="0"/>
                <a:cs typeface="Arial" panose="020B0604020202020204" pitchFamily="34" charset="0"/>
              </a:rPr>
              <a:t> </a:t>
            </a:r>
            <a:r>
              <a:rPr lang="de-DE" sz="1100" dirty="0">
                <a:solidFill>
                  <a:schemeClr val="tx1"/>
                </a:solidFill>
                <a:latin typeface="Arial" panose="020B0604020202020204" pitchFamily="34" charset="0"/>
                <a:cs typeface="Arial" panose="020B0604020202020204" pitchFamily="34" charset="0"/>
              </a:rPr>
              <a:t>(Wilhelm Pelikan: Heilpflanzenkunde Bd. II S. 99)</a:t>
            </a:r>
          </a:p>
          <a:p>
            <a:r>
              <a:rPr lang="de-DE" sz="1100" dirty="0">
                <a:solidFill>
                  <a:schemeClr val="tx1"/>
                </a:solidFill>
                <a:latin typeface="Arial" panose="020B0604020202020204" pitchFamily="34" charset="0"/>
                <a:cs typeface="Arial" panose="020B0604020202020204" pitchFamily="34" charset="0"/>
              </a:rPr>
              <a:t>  </a:t>
            </a:r>
          </a:p>
          <a:p>
            <a:pPr marL="285750" indent="-285750">
              <a:buFont typeface="Wingdings" panose="05000000000000000000" pitchFamily="2" charset="2"/>
              <a:buChar char="§"/>
            </a:pPr>
            <a:r>
              <a:rPr lang="de-DE" sz="1100" dirty="0">
                <a:solidFill>
                  <a:schemeClr val="tx1"/>
                </a:solidFill>
                <a:latin typeface="Arial" panose="020B0604020202020204" pitchFamily="34" charset="0"/>
                <a:cs typeface="Arial" panose="020B0604020202020204" pitchFamily="34" charset="0"/>
              </a:rPr>
              <a:t>Besenreis</a:t>
            </a:r>
          </a:p>
          <a:p>
            <a:pPr marL="285750" indent="-285750">
              <a:buFont typeface="Wingdings" panose="05000000000000000000" pitchFamily="2" charset="2"/>
              <a:buChar char="§"/>
            </a:pPr>
            <a:r>
              <a:rPr lang="de-DE" sz="1100" dirty="0" err="1">
                <a:solidFill>
                  <a:schemeClr val="tx1"/>
                </a:solidFill>
                <a:latin typeface="Arial" panose="020B0604020202020204" pitchFamily="34" charset="0"/>
                <a:cs typeface="Arial" panose="020B0604020202020204" pitchFamily="34" charset="0"/>
              </a:rPr>
              <a:t>Bircha</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pircha</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ahd</a:t>
            </a:r>
            <a:r>
              <a:rPr lang="de-DE" sz="1100" dirty="0">
                <a:solidFill>
                  <a:schemeClr val="tx1"/>
                </a:solidFill>
                <a:latin typeface="Arial" panose="020B0604020202020204" pitchFamily="34" charset="0"/>
                <a:cs typeface="Arial" panose="020B0604020202020204" pitchFamily="34" charset="0"/>
              </a:rPr>
              <a:t>) = hell, glänzend, weiß</a:t>
            </a:r>
          </a:p>
          <a:p>
            <a:pPr marL="285750" indent="-285750">
              <a:buFont typeface="Wingdings" panose="05000000000000000000" pitchFamily="2" charset="2"/>
              <a:buChar char="§"/>
            </a:pPr>
            <a:r>
              <a:rPr lang="de-DE" sz="1100" dirty="0" err="1">
                <a:solidFill>
                  <a:schemeClr val="tx1"/>
                </a:solidFill>
                <a:latin typeface="Arial" panose="020B0604020202020204" pitchFamily="34" charset="0"/>
                <a:cs typeface="Arial" panose="020B0604020202020204" pitchFamily="34" charset="0"/>
              </a:rPr>
              <a:t>Birckbaum</a:t>
            </a:r>
            <a:endParaRPr lang="de-DE" sz="110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de-DE" sz="1100" dirty="0">
                <a:solidFill>
                  <a:schemeClr val="tx1"/>
                </a:solidFill>
                <a:latin typeface="Arial" panose="020B0604020202020204" pitchFamily="34" charset="0"/>
                <a:cs typeface="Arial" panose="020B0604020202020204" pitchFamily="34" charset="0"/>
              </a:rPr>
              <a:t>Haarbirke</a:t>
            </a:r>
          </a:p>
          <a:p>
            <a:pPr marL="285750" indent="-285750">
              <a:buFont typeface="Wingdings" panose="05000000000000000000" pitchFamily="2" charset="2"/>
              <a:buChar char="§"/>
            </a:pPr>
            <a:r>
              <a:rPr lang="de-DE" sz="1100" dirty="0">
                <a:solidFill>
                  <a:schemeClr val="tx1"/>
                </a:solidFill>
                <a:latin typeface="Arial" panose="020B0604020202020204" pitchFamily="34" charset="0"/>
                <a:cs typeface="Arial" panose="020B0604020202020204" pitchFamily="34" charset="0"/>
              </a:rPr>
              <a:t>Harzbirke</a:t>
            </a:r>
          </a:p>
          <a:p>
            <a:pPr marL="285750" indent="-285750">
              <a:buFont typeface="Wingdings" panose="05000000000000000000" pitchFamily="2" charset="2"/>
              <a:buChar char="§"/>
            </a:pPr>
            <a:r>
              <a:rPr lang="de-DE" sz="1100" dirty="0">
                <a:solidFill>
                  <a:schemeClr val="tx1"/>
                </a:solidFill>
                <a:latin typeface="Arial" panose="020B0604020202020204" pitchFamily="34" charset="0"/>
                <a:cs typeface="Arial" panose="020B0604020202020204" pitchFamily="34" charset="0"/>
              </a:rPr>
              <a:t>Hexenbirke</a:t>
            </a:r>
          </a:p>
          <a:p>
            <a:pPr marL="285750" indent="-285750">
              <a:buFont typeface="Wingdings" panose="05000000000000000000" pitchFamily="2" charset="2"/>
              <a:buChar char="§"/>
            </a:pPr>
            <a:r>
              <a:rPr lang="de-DE" sz="1100" dirty="0">
                <a:solidFill>
                  <a:schemeClr val="tx1"/>
                </a:solidFill>
                <a:latin typeface="Arial" panose="020B0604020202020204" pitchFamily="34" charset="0"/>
                <a:cs typeface="Arial" panose="020B0604020202020204" pitchFamily="34" charset="0"/>
              </a:rPr>
              <a:t>Lady </a:t>
            </a:r>
            <a:r>
              <a:rPr lang="de-DE" sz="1100" dirty="0" err="1">
                <a:solidFill>
                  <a:schemeClr val="tx1"/>
                </a:solidFill>
                <a:latin typeface="Arial" panose="020B0604020202020204" pitchFamily="34" charset="0"/>
                <a:cs typeface="Arial" panose="020B0604020202020204" pitchFamily="34" charset="0"/>
              </a:rPr>
              <a:t>of</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the</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woods</a:t>
            </a:r>
            <a:r>
              <a:rPr lang="de-DE" sz="1100" dirty="0">
                <a:solidFill>
                  <a:schemeClr val="tx1"/>
                </a:solidFill>
                <a:latin typeface="Arial" panose="020B0604020202020204" pitchFamily="34" charset="0"/>
                <a:cs typeface="Arial" panose="020B0604020202020204" pitchFamily="34" charset="0"/>
              </a:rPr>
              <a:t> (GB)</a:t>
            </a:r>
          </a:p>
          <a:p>
            <a:pPr marL="285750" indent="-285750">
              <a:buFont typeface="Wingdings" panose="05000000000000000000" pitchFamily="2" charset="2"/>
              <a:buChar char="§"/>
            </a:pPr>
            <a:r>
              <a:rPr lang="de-DE" sz="1100" dirty="0">
                <a:solidFill>
                  <a:schemeClr val="tx1"/>
                </a:solidFill>
                <a:latin typeface="Arial" panose="020B0604020202020204" pitchFamily="34" charset="0"/>
                <a:cs typeface="Arial" panose="020B0604020202020204" pitchFamily="34" charset="0"/>
              </a:rPr>
              <a:t>Maibaum</a:t>
            </a:r>
          </a:p>
          <a:p>
            <a:pPr marL="285750" indent="-285750">
              <a:buFont typeface="Wingdings" panose="05000000000000000000" pitchFamily="2" charset="2"/>
              <a:buChar char="§"/>
            </a:pPr>
            <a:r>
              <a:rPr lang="de-DE" sz="1100" dirty="0">
                <a:solidFill>
                  <a:schemeClr val="tx1"/>
                </a:solidFill>
                <a:latin typeface="Arial" panose="020B0604020202020204" pitchFamily="34" charset="0"/>
                <a:cs typeface="Arial" panose="020B0604020202020204" pitchFamily="34" charset="0"/>
              </a:rPr>
              <a:t>Palmen</a:t>
            </a:r>
          </a:p>
          <a:p>
            <a:pPr marL="285750" indent="-285750">
              <a:buFont typeface="Wingdings" panose="05000000000000000000" pitchFamily="2" charset="2"/>
              <a:buChar char="§"/>
            </a:pPr>
            <a:r>
              <a:rPr lang="de-DE" sz="1100" dirty="0" err="1">
                <a:solidFill>
                  <a:schemeClr val="tx1"/>
                </a:solidFill>
                <a:latin typeface="Arial" panose="020B0604020202020204" pitchFamily="34" charset="0"/>
                <a:cs typeface="Arial" panose="020B0604020202020204" pitchFamily="34" charset="0"/>
              </a:rPr>
              <a:t>Pfingstmaye</a:t>
            </a:r>
            <a:endParaRPr lang="de-DE" sz="110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de-DE" sz="1100" dirty="0">
                <a:solidFill>
                  <a:schemeClr val="tx1"/>
                </a:solidFill>
                <a:latin typeface="Arial" panose="020B0604020202020204" pitchFamily="34" charset="0"/>
                <a:cs typeface="Arial" panose="020B0604020202020204" pitchFamily="34" charset="0"/>
              </a:rPr>
              <a:t>Rabenblutbaum</a:t>
            </a:r>
          </a:p>
          <a:p>
            <a:pPr marL="285750" indent="-285750">
              <a:buFont typeface="Wingdings" panose="05000000000000000000" pitchFamily="2" charset="2"/>
              <a:buChar char="§"/>
            </a:pPr>
            <a:r>
              <a:rPr lang="de-DE" sz="1100" dirty="0" err="1">
                <a:solidFill>
                  <a:schemeClr val="tx1"/>
                </a:solidFill>
                <a:latin typeface="Arial" panose="020B0604020202020204" pitchFamily="34" charset="0"/>
                <a:cs typeface="Arial" panose="020B0604020202020204" pitchFamily="34" charset="0"/>
              </a:rPr>
              <a:t>Risebom</a:t>
            </a:r>
            <a:endParaRPr lang="de-DE" sz="110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de-DE" sz="1100" dirty="0">
                <a:solidFill>
                  <a:schemeClr val="tx1"/>
                </a:solidFill>
                <a:latin typeface="Arial" panose="020B0604020202020204" pitchFamily="34" charset="0"/>
                <a:cs typeface="Arial" panose="020B0604020202020204" pitchFamily="34" charset="0"/>
              </a:rPr>
              <a:t>Schamanenbaum</a:t>
            </a:r>
          </a:p>
          <a:p>
            <a:pPr marL="285750" indent="-285750">
              <a:buFont typeface="Wingdings" panose="05000000000000000000" pitchFamily="2" charset="2"/>
              <a:buChar char="§"/>
            </a:pPr>
            <a:r>
              <a:rPr lang="de-DE" sz="1100" dirty="0" err="1">
                <a:solidFill>
                  <a:schemeClr val="tx1"/>
                </a:solidFill>
                <a:latin typeface="Arial" panose="020B0604020202020204" pitchFamily="34" charset="0"/>
                <a:cs typeface="Arial" panose="020B0604020202020204" pitchFamily="34" charset="0"/>
              </a:rPr>
              <a:t>Weißholz</a:t>
            </a:r>
            <a:r>
              <a:rPr lang="de-DE" sz="1100" dirty="0">
                <a:solidFill>
                  <a:schemeClr val="tx1"/>
                </a:solidFill>
                <a:latin typeface="Arial" panose="020B0604020202020204" pitchFamily="34" charset="0"/>
                <a:cs typeface="Arial" panose="020B0604020202020204" pitchFamily="34" charset="0"/>
              </a:rPr>
              <a:t> </a:t>
            </a:r>
          </a:p>
          <a:p>
            <a:r>
              <a:rPr lang="de-DE" sz="1100" dirty="0">
                <a:solidFill>
                  <a:schemeClr val="tx1"/>
                </a:solidFill>
                <a:latin typeface="Arial" panose="020B0604020202020204" pitchFamily="34" charset="0"/>
                <a:cs typeface="Arial" panose="020B0604020202020204" pitchFamily="34" charset="0"/>
              </a:rPr>
              <a:t>  </a:t>
            </a:r>
            <a:br>
              <a:rPr lang="de-DE" sz="1100" dirty="0">
                <a:solidFill>
                  <a:schemeClr val="tx1"/>
                </a:solidFill>
                <a:latin typeface="Arial" panose="020B0604020202020204" pitchFamily="34" charset="0"/>
                <a:cs typeface="Arial" panose="020B0604020202020204" pitchFamily="34" charset="0"/>
              </a:rPr>
            </a:br>
            <a:r>
              <a:rPr lang="de-DE" sz="1100" dirty="0">
                <a:solidFill>
                  <a:schemeClr val="tx1"/>
                </a:solidFill>
                <a:latin typeface="Arial" panose="020B0604020202020204" pitchFamily="34" charset="0"/>
                <a:cs typeface="Arial" panose="020B0604020202020204" pitchFamily="34" charset="0"/>
              </a:rPr>
              <a:t>(vgl. Heinrich </a:t>
            </a:r>
            <a:r>
              <a:rPr lang="de-DE" sz="1100" dirty="0" err="1">
                <a:solidFill>
                  <a:schemeClr val="tx1"/>
                </a:solidFill>
                <a:latin typeface="Arial" panose="020B0604020202020204" pitchFamily="34" charset="0"/>
                <a:cs typeface="Arial" panose="020B0604020202020204" pitchFamily="34" charset="0"/>
              </a:rPr>
              <a:t>Marzell</a:t>
            </a:r>
            <a:r>
              <a:rPr lang="de-DE" sz="1100" dirty="0">
                <a:solidFill>
                  <a:schemeClr val="tx1"/>
                </a:solidFill>
                <a:latin typeface="Arial" panose="020B0604020202020204" pitchFamily="34" charset="0"/>
                <a:cs typeface="Arial" panose="020B0604020202020204" pitchFamily="34" charset="0"/>
              </a:rPr>
              <a:t>: Wörterbuch der deutschen Pflanzennamen; Leipzig 1943)</a:t>
            </a: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p:txBody>
      </p:sp>
      <p:sp>
        <p:nvSpPr>
          <p:cNvPr id="4" name="Textfeld 3">
            <a:extLst>
              <a:ext uri="{FF2B5EF4-FFF2-40B4-BE49-F238E27FC236}">
                <a16:creationId xmlns:a16="http://schemas.microsoft.com/office/drawing/2014/main" id="{BAB21A51-11D5-45CE-8D90-F97F3BE2C725}"/>
              </a:ext>
            </a:extLst>
          </p:cNvPr>
          <p:cNvSpPr txBox="1"/>
          <p:nvPr/>
        </p:nvSpPr>
        <p:spPr>
          <a:xfrm>
            <a:off x="4722920" y="142042"/>
            <a:ext cx="4277531" cy="2631490"/>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dirty="0">
                <a:solidFill>
                  <a:schemeClr val="tx1"/>
                </a:solidFill>
                <a:latin typeface="Arial" panose="020B0604020202020204" pitchFamily="34" charset="0"/>
                <a:cs typeface="Arial" panose="020B0604020202020204" pitchFamily="34" charset="0"/>
              </a:rPr>
              <a:t>Blutwurz = Tormentill (Potentilla </a:t>
            </a:r>
            <a:r>
              <a:rPr lang="de-DE" sz="1100" b="1" dirty="0" err="1">
                <a:solidFill>
                  <a:schemeClr val="tx1"/>
                </a:solidFill>
                <a:latin typeface="Arial" panose="020B0604020202020204" pitchFamily="34" charset="0"/>
                <a:cs typeface="Arial" panose="020B0604020202020204" pitchFamily="34" charset="0"/>
              </a:rPr>
              <a:t>erecta</a:t>
            </a:r>
            <a:r>
              <a:rPr lang="de-DE" sz="1100" b="1" dirty="0">
                <a:solidFill>
                  <a:schemeClr val="tx1"/>
                </a:solidFill>
                <a:latin typeface="Arial" panose="020B0604020202020204" pitchFamily="34" charset="0"/>
                <a:cs typeface="Arial" panose="020B0604020202020204" pitchFamily="34" charset="0"/>
              </a:rPr>
              <a:t>)</a:t>
            </a:r>
          </a:p>
          <a:p>
            <a:r>
              <a:rPr lang="de-DE" sz="1100" dirty="0">
                <a:solidFill>
                  <a:schemeClr val="tx1"/>
                </a:solidFill>
                <a:latin typeface="Arial" panose="020B0604020202020204" pitchFamily="34" charset="0"/>
                <a:cs typeface="Arial" panose="020B0604020202020204" pitchFamily="34" charset="0"/>
              </a:rPr>
              <a:t>  </a:t>
            </a:r>
          </a:p>
          <a:p>
            <a:r>
              <a:rPr lang="de-DE" sz="1100" dirty="0">
                <a:solidFill>
                  <a:schemeClr val="tx1"/>
                </a:solidFill>
                <a:latin typeface="Arial" panose="020B0604020202020204" pitchFamily="34" charset="0"/>
                <a:cs typeface="Arial" panose="020B0604020202020204" pitchFamily="34" charset="0"/>
              </a:rPr>
              <a:t>Das auch &gt;</a:t>
            </a:r>
            <a:r>
              <a:rPr lang="de-DE" sz="1100" dirty="0" err="1">
                <a:solidFill>
                  <a:schemeClr val="tx1"/>
                </a:solidFill>
                <a:latin typeface="Arial" panose="020B0604020202020204" pitchFamily="34" charset="0"/>
                <a:cs typeface="Arial" panose="020B0604020202020204" pitchFamily="34" charset="0"/>
              </a:rPr>
              <a:t>Birckwurz</a:t>
            </a:r>
            <a:r>
              <a:rPr lang="de-DE" sz="1100" dirty="0">
                <a:solidFill>
                  <a:schemeClr val="tx1"/>
                </a:solidFill>
                <a:latin typeface="Arial" panose="020B0604020202020204" pitchFamily="34" charset="0"/>
                <a:cs typeface="Arial" panose="020B0604020202020204" pitchFamily="34" charset="0"/>
              </a:rPr>
              <a:t>&lt; genannte Rosengewächs enthält im Rhizom mehr als 20 % Gerbstoffe (v. a. </a:t>
            </a:r>
            <a:r>
              <a:rPr lang="de-DE" sz="1100" dirty="0" err="1">
                <a:solidFill>
                  <a:schemeClr val="tx1"/>
                </a:solidFill>
                <a:latin typeface="Arial" panose="020B0604020202020204" pitchFamily="34" charset="0"/>
                <a:cs typeface="Arial" panose="020B0604020202020204" pitchFamily="34" charset="0"/>
              </a:rPr>
              <a:t>Catechine</a:t>
            </a:r>
            <a:r>
              <a:rPr lang="de-DE" sz="1100" dirty="0">
                <a:solidFill>
                  <a:schemeClr val="tx1"/>
                </a:solidFill>
                <a:latin typeface="Arial" panose="020B0604020202020204" pitchFamily="34" charset="0"/>
                <a:cs typeface="Arial" panose="020B0604020202020204" pitchFamily="34" charset="0"/>
              </a:rPr>
              <a:t>) und verfügt über weitreichende Heilkräfte: Adstringierend, antibakteriell, antiviral, antimykotisch, antiallergisch, …</a:t>
            </a:r>
          </a:p>
          <a:p>
            <a:r>
              <a:rPr lang="de-DE" sz="11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Praxistipps</a:t>
            </a:r>
            <a:r>
              <a:rPr lang="de-DE" sz="1100" dirty="0">
                <a:solidFill>
                  <a:schemeClr val="tx1"/>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Ø"/>
            </a:pPr>
            <a:r>
              <a:rPr lang="de-DE" sz="1100" b="1" dirty="0" err="1">
                <a:solidFill>
                  <a:schemeClr val="tx1"/>
                </a:solidFill>
                <a:latin typeface="Arial" panose="020B0604020202020204" pitchFamily="34" charset="0"/>
                <a:cs typeface="Arial" panose="020B0604020202020204" pitchFamily="34" charset="0"/>
              </a:rPr>
              <a:t>Repha</a:t>
            </a:r>
            <a:r>
              <a:rPr lang="de-DE" sz="1100" b="1" dirty="0">
                <a:solidFill>
                  <a:schemeClr val="tx1"/>
                </a:solidFill>
                <a:latin typeface="Arial" panose="020B0604020202020204" pitchFamily="34" charset="0"/>
                <a:cs typeface="Arial" panose="020B0604020202020204" pitchFamily="34" charset="0"/>
              </a:rPr>
              <a:t> OS Mundspray </a:t>
            </a:r>
            <a:r>
              <a:rPr lang="de-DE" sz="1100" dirty="0">
                <a:solidFill>
                  <a:schemeClr val="tx1"/>
                </a:solidFill>
                <a:latin typeface="Arial" panose="020B0604020202020204" pitchFamily="34" charset="0"/>
                <a:cs typeface="Arial" panose="020B0604020202020204" pitchFamily="34" charset="0"/>
              </a:rPr>
              <a:t>empfiehlt sich bei Neigung zu Halsentzündungen.</a:t>
            </a:r>
          </a:p>
          <a:p>
            <a:pPr marL="285750" indent="-285750">
              <a:buFont typeface="Wingdings" panose="05000000000000000000" pitchFamily="2" charset="2"/>
              <a:buChar char="Ø"/>
            </a:pPr>
            <a:r>
              <a:rPr lang="de-DE" sz="1100" b="1" dirty="0" err="1">
                <a:solidFill>
                  <a:schemeClr val="tx1"/>
                </a:solidFill>
                <a:latin typeface="Arial" panose="020B0604020202020204" pitchFamily="34" charset="0"/>
                <a:cs typeface="Arial" panose="020B0604020202020204" pitchFamily="34" charset="0"/>
              </a:rPr>
              <a:t>Tormentilla</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comp.</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Glob</a:t>
            </a:r>
            <a:r>
              <a:rPr lang="de-DE" sz="1100" b="1" dirty="0">
                <a:solidFill>
                  <a:schemeClr val="tx1"/>
                </a:solidFill>
                <a:latin typeface="Arial" panose="020B0604020202020204" pitchFamily="34" charset="0"/>
                <a:cs typeface="Arial" panose="020B0604020202020204" pitchFamily="34" charset="0"/>
              </a:rPr>
              <a:t>./ Amp. (Wala) </a:t>
            </a:r>
            <a:r>
              <a:rPr lang="de-DE" sz="1100" dirty="0">
                <a:solidFill>
                  <a:schemeClr val="tx1"/>
                </a:solidFill>
                <a:latin typeface="Arial" panose="020B0604020202020204" pitchFamily="34" charset="0"/>
                <a:cs typeface="Arial" panose="020B0604020202020204" pitchFamily="34" charset="0"/>
              </a:rPr>
              <a:t>bei Neigung zu Unterleibsblutungen auch in der Schwangerschaft oder Darmentzündungen mit Blutungsneigung. </a:t>
            </a:r>
          </a:p>
          <a:p>
            <a:pPr marL="285750" indent="-285750">
              <a:buFont typeface="Wingdings" panose="05000000000000000000" pitchFamily="2" charset="2"/>
              <a:buChar char="Ø"/>
            </a:pPr>
            <a:r>
              <a:rPr lang="de-DE" sz="1100" b="1" dirty="0" err="1">
                <a:solidFill>
                  <a:schemeClr val="tx1"/>
                </a:solidFill>
                <a:latin typeface="Arial" panose="020B0604020202020204" pitchFamily="34" charset="0"/>
                <a:cs typeface="Arial" panose="020B0604020202020204" pitchFamily="34" charset="0"/>
              </a:rPr>
              <a:t>Solunat</a:t>
            </a:r>
            <a:r>
              <a:rPr lang="de-DE" sz="1100" b="1" dirty="0">
                <a:solidFill>
                  <a:schemeClr val="tx1"/>
                </a:solidFill>
                <a:latin typeface="Arial" panose="020B0604020202020204" pitchFamily="34" charset="0"/>
                <a:cs typeface="Arial" panose="020B0604020202020204" pitchFamily="34" charset="0"/>
              </a:rPr>
              <a:t> Nr. 21 (&gt;</a:t>
            </a:r>
            <a:r>
              <a:rPr lang="de-DE" sz="1100" b="1" dirty="0" err="1">
                <a:solidFill>
                  <a:schemeClr val="tx1"/>
                </a:solidFill>
                <a:latin typeface="Arial" panose="020B0604020202020204" pitchFamily="34" charset="0"/>
                <a:cs typeface="Arial" panose="020B0604020202020204" pitchFamily="34" charset="0"/>
              </a:rPr>
              <a:t>Styptik</a:t>
            </a:r>
            <a:r>
              <a:rPr lang="de-DE" sz="1100" b="1" dirty="0">
                <a:solidFill>
                  <a:schemeClr val="tx1"/>
                </a:solidFill>
                <a:latin typeface="Arial" panose="020B0604020202020204" pitchFamily="34" charset="0"/>
                <a:cs typeface="Arial" panose="020B0604020202020204" pitchFamily="34" charset="0"/>
              </a:rPr>
              <a:t>&lt;) </a:t>
            </a:r>
            <a:r>
              <a:rPr lang="de-DE" sz="1100" dirty="0">
                <a:solidFill>
                  <a:schemeClr val="tx1"/>
                </a:solidFill>
                <a:latin typeface="Arial" panose="020B0604020202020204" pitchFamily="34" charset="0"/>
                <a:cs typeface="Arial" panose="020B0604020202020204" pitchFamily="34" charset="0"/>
              </a:rPr>
              <a:t>bei Blutungen bspw. in </a:t>
            </a:r>
            <a:r>
              <a:rPr lang="de-DE" sz="1100" dirty="0" err="1">
                <a:solidFill>
                  <a:schemeClr val="tx1"/>
                </a:solidFill>
                <a:latin typeface="Arial" panose="020B0604020202020204" pitchFamily="34" charset="0"/>
                <a:cs typeface="Arial" panose="020B0604020202020204" pitchFamily="34" charset="0"/>
              </a:rPr>
              <a:t>Hirtentäscheltee</a:t>
            </a:r>
            <a:r>
              <a:rPr lang="de-DE" sz="1100" dirty="0">
                <a:solidFill>
                  <a:schemeClr val="tx1"/>
                </a:solidFill>
                <a:latin typeface="Arial" panose="020B0604020202020204" pitchFamily="34" charset="0"/>
                <a:cs typeface="Arial" panose="020B0604020202020204" pitchFamily="34" charset="0"/>
              </a:rPr>
              <a:t> </a:t>
            </a:r>
          </a:p>
        </p:txBody>
      </p:sp>
      <p:sp>
        <p:nvSpPr>
          <p:cNvPr id="5" name="Textfeld 4">
            <a:extLst>
              <a:ext uri="{FF2B5EF4-FFF2-40B4-BE49-F238E27FC236}">
                <a16:creationId xmlns:a16="http://schemas.microsoft.com/office/drawing/2014/main" id="{061BF142-B60B-4113-A213-5D8D0B0F0829}"/>
              </a:ext>
            </a:extLst>
          </p:cNvPr>
          <p:cNvSpPr txBox="1"/>
          <p:nvPr/>
        </p:nvSpPr>
        <p:spPr>
          <a:xfrm>
            <a:off x="4722921" y="2881173"/>
            <a:ext cx="4277530" cy="3801041"/>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dirty="0">
                <a:solidFill>
                  <a:schemeClr val="tx1"/>
                </a:solidFill>
                <a:latin typeface="Arial" panose="020B0604020202020204" pitchFamily="34" charset="0"/>
                <a:cs typeface="Arial" panose="020B0604020202020204" pitchFamily="34" charset="0"/>
              </a:rPr>
              <a:t>Die Birke als Nutzholz</a:t>
            </a:r>
          </a:p>
          <a:p>
            <a:r>
              <a:rPr lang="de-DE" sz="800" dirty="0">
                <a:solidFill>
                  <a:schemeClr val="tx1"/>
                </a:solidFill>
                <a:latin typeface="Arial" panose="020B0604020202020204" pitchFamily="34" charset="0"/>
                <a:cs typeface="Arial" panose="020B0604020202020204" pitchFamily="34" charset="0"/>
              </a:rPr>
              <a:t>  </a:t>
            </a:r>
          </a:p>
          <a:p>
            <a:r>
              <a:rPr lang="de-DE" sz="1100" b="1" i="1" dirty="0">
                <a:solidFill>
                  <a:schemeClr val="tx1"/>
                </a:solidFill>
                <a:latin typeface="Arial" panose="020B0604020202020204" pitchFamily="34" charset="0"/>
                <a:cs typeface="Arial" panose="020B0604020202020204" pitchFamily="34" charset="0"/>
              </a:rPr>
              <a:t>„Doch (…) die </a:t>
            </a:r>
            <a:r>
              <a:rPr lang="de-DE" sz="1100" b="1" i="1" dirty="0" err="1">
                <a:solidFill>
                  <a:schemeClr val="tx1"/>
                </a:solidFill>
                <a:latin typeface="Arial" panose="020B0604020202020204" pitchFamily="34" charset="0"/>
                <a:cs typeface="Arial" panose="020B0604020202020204" pitchFamily="34" charset="0"/>
              </a:rPr>
              <a:t>Birckenreiser</a:t>
            </a:r>
            <a:r>
              <a:rPr lang="de-DE" sz="1100" b="1" i="1" dirty="0">
                <a:solidFill>
                  <a:schemeClr val="tx1"/>
                </a:solidFill>
                <a:latin typeface="Arial" panose="020B0604020202020204" pitchFamily="34" charset="0"/>
                <a:cs typeface="Arial" panose="020B0604020202020204" pitchFamily="34" charset="0"/>
              </a:rPr>
              <a:t> (…) brauchet man zu den ungehorsamen Kindern.“ </a:t>
            </a:r>
            <a:r>
              <a:rPr lang="de-DE" sz="1100" dirty="0">
                <a:solidFill>
                  <a:schemeClr val="tx1"/>
                </a:solidFill>
                <a:latin typeface="Arial" panose="020B0604020202020204" pitchFamily="34" charset="0"/>
                <a:cs typeface="Arial" panose="020B0604020202020204" pitchFamily="34" charset="0"/>
              </a:rPr>
              <a:t>(Hieronymus Bock: 1577)</a:t>
            </a:r>
          </a:p>
          <a:p>
            <a:r>
              <a:rPr lang="de-DE" sz="800" dirty="0">
                <a:solidFill>
                  <a:schemeClr val="tx1"/>
                </a:solidFill>
                <a:latin typeface="Arial" panose="020B0604020202020204" pitchFamily="34" charset="0"/>
                <a:cs typeface="Arial" panose="020B0604020202020204" pitchFamily="34" charset="0"/>
              </a:rPr>
              <a:t>   </a:t>
            </a:r>
          </a:p>
          <a:p>
            <a:r>
              <a:rPr lang="de-DE" sz="1100" b="1" i="1" dirty="0">
                <a:solidFill>
                  <a:schemeClr val="tx1"/>
                </a:solidFill>
                <a:latin typeface="Arial" panose="020B0604020202020204" pitchFamily="34" charset="0"/>
                <a:cs typeface="Arial" panose="020B0604020202020204" pitchFamily="34" charset="0"/>
              </a:rPr>
              <a:t>„</a:t>
            </a:r>
            <a:r>
              <a:rPr lang="de-DE" sz="1100" b="1" i="1" dirty="0" err="1">
                <a:solidFill>
                  <a:schemeClr val="tx1"/>
                </a:solidFill>
                <a:latin typeface="Arial" panose="020B0604020202020204" pitchFamily="34" charset="0"/>
                <a:cs typeface="Arial" panose="020B0604020202020204" pitchFamily="34" charset="0"/>
              </a:rPr>
              <a:t>Auff</a:t>
            </a:r>
            <a:r>
              <a:rPr lang="de-DE" sz="1100" b="1" i="1" dirty="0">
                <a:solidFill>
                  <a:schemeClr val="tx1"/>
                </a:solidFill>
                <a:latin typeface="Arial" panose="020B0604020202020204" pitchFamily="34" charset="0"/>
                <a:cs typeface="Arial" panose="020B0604020202020204" pitchFamily="34" charset="0"/>
              </a:rPr>
              <a:t> dieses Baums </a:t>
            </a:r>
            <a:r>
              <a:rPr lang="de-DE" sz="1100" b="1" i="1" dirty="0" err="1">
                <a:solidFill>
                  <a:schemeClr val="tx1"/>
                </a:solidFill>
                <a:latin typeface="Arial" panose="020B0604020202020204" pitchFamily="34" charset="0"/>
                <a:cs typeface="Arial" panose="020B0604020202020204" pitchFamily="34" charset="0"/>
              </a:rPr>
              <a:t>weisse</a:t>
            </a:r>
            <a:r>
              <a:rPr lang="de-DE" sz="1100" b="1" i="1" dirty="0">
                <a:solidFill>
                  <a:schemeClr val="tx1"/>
                </a:solidFill>
                <a:latin typeface="Arial" panose="020B0604020202020204" pitchFamily="34" charset="0"/>
                <a:cs typeface="Arial" panose="020B0604020202020204" pitchFamily="34" charset="0"/>
              </a:rPr>
              <a:t> Rinden haben die Alten geschrieben / ehe </a:t>
            </a:r>
            <a:r>
              <a:rPr lang="de-DE" sz="1100" b="1" i="1" dirty="0" err="1">
                <a:solidFill>
                  <a:schemeClr val="tx1"/>
                </a:solidFill>
                <a:latin typeface="Arial" panose="020B0604020202020204" pitchFamily="34" charset="0"/>
                <a:cs typeface="Arial" panose="020B0604020202020204" pitchFamily="34" charset="0"/>
              </a:rPr>
              <a:t>dan</a:t>
            </a:r>
            <a:r>
              <a:rPr lang="de-DE" sz="1100" b="1" i="1" dirty="0">
                <a:solidFill>
                  <a:schemeClr val="tx1"/>
                </a:solidFill>
                <a:latin typeface="Arial" panose="020B0604020202020204" pitchFamily="34" charset="0"/>
                <a:cs typeface="Arial" panose="020B0604020202020204" pitchFamily="34" charset="0"/>
              </a:rPr>
              <a:t> die Lumpen zum </a:t>
            </a:r>
            <a:r>
              <a:rPr lang="de-DE" sz="1100" b="1" i="1" dirty="0" err="1">
                <a:solidFill>
                  <a:schemeClr val="tx1"/>
                </a:solidFill>
                <a:latin typeface="Arial" panose="020B0604020202020204" pitchFamily="34" charset="0"/>
                <a:cs typeface="Arial" panose="020B0604020202020204" pitchFamily="34" charset="0"/>
              </a:rPr>
              <a:t>Papyr</a:t>
            </a:r>
            <a:r>
              <a:rPr lang="de-DE" sz="1100" b="1" i="1" dirty="0">
                <a:solidFill>
                  <a:schemeClr val="tx1"/>
                </a:solidFill>
                <a:latin typeface="Arial" panose="020B0604020202020204" pitchFamily="34" charset="0"/>
                <a:cs typeface="Arial" panose="020B0604020202020204" pitchFamily="34" charset="0"/>
              </a:rPr>
              <a:t> erfunden worden </a:t>
            </a:r>
            <a:r>
              <a:rPr lang="de-DE" sz="1100" b="1" i="1" dirty="0" err="1">
                <a:solidFill>
                  <a:schemeClr val="tx1"/>
                </a:solidFill>
                <a:latin typeface="Arial" panose="020B0604020202020204" pitchFamily="34" charset="0"/>
                <a:cs typeface="Arial" panose="020B0604020202020204" pitchFamily="34" charset="0"/>
              </a:rPr>
              <a:t>seynd</a:t>
            </a:r>
            <a:r>
              <a:rPr lang="de-DE" sz="1100" b="1" i="1" dirty="0">
                <a:solidFill>
                  <a:schemeClr val="tx1"/>
                </a:solidFill>
                <a:latin typeface="Arial" panose="020B0604020202020204" pitchFamily="34" charset="0"/>
                <a:cs typeface="Arial" panose="020B0604020202020204" pitchFamily="34" charset="0"/>
              </a:rPr>
              <a:t>.“ </a:t>
            </a:r>
            <a:r>
              <a:rPr lang="de-DE" sz="1100" dirty="0">
                <a:solidFill>
                  <a:schemeClr val="tx1"/>
                </a:solidFill>
                <a:latin typeface="Arial" panose="020B0604020202020204" pitchFamily="34" charset="0"/>
                <a:cs typeface="Arial" panose="020B0604020202020204" pitchFamily="34" charset="0"/>
              </a:rPr>
              <a:t>(</a:t>
            </a:r>
            <a:r>
              <a:rPr lang="de-DE" sz="1100" dirty="0" err="1">
                <a:solidFill>
                  <a:schemeClr val="tx1"/>
                </a:solidFill>
                <a:latin typeface="Arial" panose="020B0604020202020204" pitchFamily="34" charset="0"/>
                <a:cs typeface="Arial" panose="020B0604020202020204" pitchFamily="34" charset="0"/>
              </a:rPr>
              <a:t>Matthiolus</a:t>
            </a:r>
            <a:r>
              <a:rPr lang="de-DE" sz="1100" dirty="0">
                <a:solidFill>
                  <a:schemeClr val="tx1"/>
                </a:solidFill>
                <a:latin typeface="Arial" panose="020B0604020202020204" pitchFamily="34" charset="0"/>
                <a:cs typeface="Arial" panose="020B0604020202020204" pitchFamily="34" charset="0"/>
              </a:rPr>
              <a:t> 1626)</a:t>
            </a:r>
          </a:p>
          <a:p>
            <a:r>
              <a:rPr lang="de-DE" sz="800" b="1" i="1" dirty="0">
                <a:solidFill>
                  <a:schemeClr val="tx1"/>
                </a:solidFill>
                <a:latin typeface="Arial" panose="020B0604020202020204" pitchFamily="34" charset="0"/>
                <a:cs typeface="Arial" panose="020B0604020202020204" pitchFamily="34" charset="0"/>
              </a:rPr>
              <a:t>  </a:t>
            </a:r>
          </a:p>
          <a:p>
            <a:r>
              <a:rPr lang="de-DE" sz="1100" b="1" i="1" dirty="0">
                <a:solidFill>
                  <a:schemeClr val="tx1"/>
                </a:solidFill>
                <a:latin typeface="Arial" panose="020B0604020202020204" pitchFamily="34" charset="0"/>
                <a:cs typeface="Arial" panose="020B0604020202020204" pitchFamily="34" charset="0"/>
              </a:rPr>
              <a:t>„Aus ihren Zweigen band man Besen für die Reinigung, die Fruchtbarkeits-zeremonie und den Hexenritt!“ </a:t>
            </a:r>
            <a:r>
              <a:rPr lang="de-DE" sz="1100" dirty="0">
                <a:solidFill>
                  <a:schemeClr val="tx1"/>
                </a:solidFill>
                <a:latin typeface="Arial" panose="020B0604020202020204" pitchFamily="34" charset="0"/>
                <a:cs typeface="Arial" panose="020B0604020202020204" pitchFamily="34" charset="0"/>
              </a:rPr>
              <a:t>(M. </a:t>
            </a:r>
            <a:r>
              <a:rPr lang="de-DE" sz="1100" dirty="0" err="1">
                <a:solidFill>
                  <a:schemeClr val="tx1"/>
                </a:solidFill>
                <a:latin typeface="Arial" panose="020B0604020202020204" pitchFamily="34" charset="0"/>
                <a:cs typeface="Arial" panose="020B0604020202020204" pitchFamily="34" charset="0"/>
              </a:rPr>
              <a:t>Beuchert</a:t>
            </a:r>
            <a:r>
              <a:rPr lang="de-DE" sz="1100" dirty="0">
                <a:solidFill>
                  <a:schemeClr val="tx1"/>
                </a:solidFill>
                <a:latin typeface="Arial" panose="020B0604020202020204" pitchFamily="34" charset="0"/>
                <a:cs typeface="Arial" panose="020B0604020202020204" pitchFamily="34" charset="0"/>
              </a:rPr>
              <a:t>: Symbolik der Pflanzen)</a:t>
            </a:r>
          </a:p>
          <a:p>
            <a:r>
              <a:rPr lang="de-DE" sz="800" dirty="0">
                <a:solidFill>
                  <a:schemeClr val="tx1"/>
                </a:solidFill>
                <a:latin typeface="Arial" panose="020B0604020202020204" pitchFamily="34" charset="0"/>
                <a:cs typeface="Arial" panose="020B0604020202020204" pitchFamily="34" charset="0"/>
              </a:rPr>
              <a:t>  </a:t>
            </a:r>
          </a:p>
          <a:p>
            <a:r>
              <a:rPr lang="de-DE" sz="1100" dirty="0">
                <a:solidFill>
                  <a:schemeClr val="tx1"/>
                </a:solidFill>
                <a:latin typeface="Arial" panose="020B0604020202020204" pitchFamily="34" charset="0"/>
                <a:cs typeface="Arial" panose="020B0604020202020204" pitchFamily="34" charset="0"/>
              </a:rPr>
              <a:t>Kleiderbaum Birke: Einst nutzten </a:t>
            </a:r>
            <a:r>
              <a:rPr lang="de-DE" sz="1100" b="1" i="1" dirty="0">
                <a:solidFill>
                  <a:schemeClr val="tx1"/>
                </a:solidFill>
                <a:latin typeface="Arial" panose="020B0604020202020204" pitchFamily="34" charset="0"/>
                <a:cs typeface="Arial" panose="020B0604020202020204" pitchFamily="34" charset="0"/>
              </a:rPr>
              <a:t>„die Germanen den Birkenbast zu </a:t>
            </a:r>
            <a:r>
              <a:rPr lang="de-DE" sz="1100" b="1" i="1" dirty="0" err="1">
                <a:solidFill>
                  <a:schemeClr val="tx1"/>
                </a:solidFill>
                <a:latin typeface="Arial" panose="020B0604020202020204" pitchFamily="34" charset="0"/>
                <a:cs typeface="Arial" panose="020B0604020202020204" pitchFamily="34" charset="0"/>
              </a:rPr>
              <a:t>Zeltbe</a:t>
            </a:r>
            <a:r>
              <a:rPr lang="de-DE" sz="1100" b="1" i="1" dirty="0">
                <a:solidFill>
                  <a:schemeClr val="tx1"/>
                </a:solidFill>
                <a:latin typeface="Arial" panose="020B0604020202020204" pitchFamily="34" charset="0"/>
                <a:cs typeface="Arial" panose="020B0604020202020204" pitchFamily="34" charset="0"/>
              </a:rPr>
              <a:t>-deckungen und Kleidern, Gürteln, Sandalen.“ </a:t>
            </a:r>
            <a:r>
              <a:rPr lang="de-DE" sz="1100" dirty="0">
                <a:solidFill>
                  <a:schemeClr val="tx1"/>
                </a:solidFill>
                <a:latin typeface="Arial" panose="020B0604020202020204" pitchFamily="34" charset="0"/>
                <a:cs typeface="Arial" panose="020B0604020202020204" pitchFamily="34" charset="0"/>
              </a:rPr>
              <a:t>(Max Höfler, 1990)</a:t>
            </a:r>
          </a:p>
          <a:p>
            <a:r>
              <a:rPr lang="de-DE" sz="800" dirty="0">
                <a:solidFill>
                  <a:schemeClr val="tx1"/>
                </a:solidFill>
                <a:latin typeface="Arial" panose="020B0604020202020204" pitchFamily="34" charset="0"/>
                <a:cs typeface="Arial" panose="020B0604020202020204" pitchFamily="34" charset="0"/>
              </a:rPr>
              <a:t>     </a:t>
            </a:r>
          </a:p>
          <a:p>
            <a:r>
              <a:rPr lang="de-DE" sz="1100" dirty="0">
                <a:solidFill>
                  <a:schemeClr val="tx1"/>
                </a:solidFill>
                <a:latin typeface="Arial" panose="020B0604020202020204" pitchFamily="34" charset="0"/>
                <a:cs typeface="Arial" panose="020B0604020202020204" pitchFamily="34" charset="0"/>
              </a:rPr>
              <a:t>Wegen der wasserabweisenden Eigen-</a:t>
            </a:r>
            <a:r>
              <a:rPr lang="de-DE" sz="1100" dirty="0" err="1">
                <a:solidFill>
                  <a:schemeClr val="tx1"/>
                </a:solidFill>
                <a:latin typeface="Arial" panose="020B0604020202020204" pitchFamily="34" charset="0"/>
                <a:cs typeface="Arial" panose="020B0604020202020204" pitchFamily="34" charset="0"/>
              </a:rPr>
              <a:t>schaften</a:t>
            </a:r>
            <a:r>
              <a:rPr lang="de-DE" sz="1100" dirty="0">
                <a:solidFill>
                  <a:schemeClr val="tx1"/>
                </a:solidFill>
                <a:latin typeface="Arial" panose="020B0604020202020204" pitchFamily="34" charset="0"/>
                <a:cs typeface="Arial" panose="020B0604020202020204" pitchFamily="34" charset="0"/>
              </a:rPr>
              <a:t> zur Herstellung von </a:t>
            </a:r>
            <a:r>
              <a:rPr lang="de-DE" sz="1100" dirty="0" err="1">
                <a:solidFill>
                  <a:schemeClr val="tx1"/>
                </a:solidFill>
                <a:latin typeface="Arial" panose="020B0604020202020204" pitchFamily="34" charset="0"/>
                <a:cs typeface="Arial" panose="020B0604020202020204" pitchFamily="34" charset="0"/>
              </a:rPr>
              <a:t>Dachschin-deln</a:t>
            </a:r>
            <a:r>
              <a:rPr lang="de-DE" sz="1100" dirty="0">
                <a:solidFill>
                  <a:schemeClr val="tx1"/>
                </a:solidFill>
                <a:latin typeface="Arial" panose="020B0604020202020204" pitchFamily="34" charset="0"/>
                <a:cs typeface="Arial" panose="020B0604020202020204" pitchFamily="34" charset="0"/>
              </a:rPr>
              <a:t> und wasserdichten Gefäßen, als Wiegenholz sowie als Baustoff für Boote.</a:t>
            </a:r>
          </a:p>
          <a:p>
            <a:r>
              <a:rPr lang="de-DE" sz="800" dirty="0">
                <a:solidFill>
                  <a:schemeClr val="tx1"/>
                </a:solidFill>
                <a:latin typeface="Arial" panose="020B0604020202020204" pitchFamily="34" charset="0"/>
                <a:cs typeface="Arial" panose="020B0604020202020204" pitchFamily="34" charset="0"/>
              </a:rPr>
              <a:t>  </a:t>
            </a:r>
          </a:p>
          <a:p>
            <a:r>
              <a:rPr lang="de-DE" sz="1100" b="1" i="1" dirty="0">
                <a:solidFill>
                  <a:schemeClr val="tx1"/>
                </a:solidFill>
                <a:latin typeface="Arial" panose="020B0604020202020204" pitchFamily="34" charset="0"/>
                <a:cs typeface="Arial" panose="020B0604020202020204" pitchFamily="34" charset="0"/>
              </a:rPr>
              <a:t>„Ötzi, der Alpenüberquerer, trug vor 4000 Jahren einen Becher aus Birken-rinde bei sich.“ </a:t>
            </a:r>
            <a:r>
              <a:rPr lang="de-DE" sz="1100" dirty="0">
                <a:solidFill>
                  <a:schemeClr val="tx1"/>
                </a:solidFill>
                <a:latin typeface="Arial" panose="020B0604020202020204" pitchFamily="34" charset="0"/>
                <a:cs typeface="Arial" panose="020B0604020202020204" pitchFamily="34" charset="0"/>
              </a:rPr>
              <a:t>(Ursula Stumpf, 2010)</a:t>
            </a:r>
          </a:p>
        </p:txBody>
      </p:sp>
      <p:sp>
        <p:nvSpPr>
          <p:cNvPr id="6" name="Textfeld 5">
            <a:extLst>
              <a:ext uri="{FF2B5EF4-FFF2-40B4-BE49-F238E27FC236}">
                <a16:creationId xmlns:a16="http://schemas.microsoft.com/office/drawing/2014/main" id="{8EBFE3D0-FBCF-459F-A212-6958FB6FA1CE}"/>
              </a:ext>
            </a:extLst>
          </p:cNvPr>
          <p:cNvSpPr txBox="1"/>
          <p:nvPr/>
        </p:nvSpPr>
        <p:spPr>
          <a:xfrm>
            <a:off x="143549" y="6245761"/>
            <a:ext cx="4277530" cy="43088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dirty="0">
                <a:latin typeface="Arial" panose="020B0604020202020204" pitchFamily="34" charset="0"/>
                <a:cs typeface="Arial" panose="020B0604020202020204" pitchFamily="34" charset="0"/>
              </a:rPr>
              <a:t>© 3/22 Margret Madejsky, Heilpraktikerin, Angerfeldstr. 10 a, 82205 </a:t>
            </a:r>
            <a:r>
              <a:rPr lang="de-DE" sz="1100" dirty="0" err="1">
                <a:latin typeface="Arial" panose="020B0604020202020204" pitchFamily="34" charset="0"/>
                <a:cs typeface="Arial" panose="020B0604020202020204" pitchFamily="34" charset="0"/>
              </a:rPr>
              <a:t>Gilching,Tel</a:t>
            </a:r>
            <a:r>
              <a:rPr lang="de-DE" sz="1100" dirty="0">
                <a:latin typeface="Arial" panose="020B0604020202020204" pitchFamily="34" charset="0"/>
                <a:cs typeface="Arial" panose="020B0604020202020204" pitchFamily="34" charset="0"/>
              </a:rPr>
              <a:t>. 08105-7769002  </a:t>
            </a:r>
            <a:r>
              <a:rPr lang="de-DE" sz="1100" dirty="0">
                <a:latin typeface="Arial" panose="020B0604020202020204" pitchFamily="34" charset="0"/>
                <a:cs typeface="Arial" panose="020B0604020202020204" pitchFamily="34" charset="0"/>
                <a:hlinkClick r:id="rId3"/>
              </a:rPr>
              <a:t>office@natura-naturans.de</a:t>
            </a:r>
            <a:r>
              <a:rPr lang="de-DE" sz="11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94316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566C3263-4B94-4D8D-808F-F093A411497B}"/>
              </a:ext>
            </a:extLst>
          </p:cNvPr>
          <p:cNvSpPr txBox="1"/>
          <p:nvPr/>
        </p:nvSpPr>
        <p:spPr>
          <a:xfrm>
            <a:off x="142043" y="168677"/>
            <a:ext cx="4287915" cy="32162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i="1" dirty="0">
                <a:solidFill>
                  <a:schemeClr val="tx1"/>
                </a:solidFill>
                <a:latin typeface="Arial" panose="020B0604020202020204" pitchFamily="34" charset="0"/>
                <a:cs typeface="Arial" panose="020B0604020202020204" pitchFamily="34" charset="0"/>
              </a:rPr>
              <a:t>„Aus den </a:t>
            </a:r>
            <a:r>
              <a:rPr lang="de-DE" sz="1100" b="1" i="1" dirty="0" err="1">
                <a:solidFill>
                  <a:schemeClr val="tx1"/>
                </a:solidFill>
                <a:latin typeface="Arial" panose="020B0604020202020204" pitchFamily="34" charset="0"/>
                <a:cs typeface="Arial" panose="020B0604020202020204" pitchFamily="34" charset="0"/>
              </a:rPr>
              <a:t>Bircken</a:t>
            </a:r>
            <a:r>
              <a:rPr lang="de-DE" sz="1100" b="1" i="1" dirty="0">
                <a:solidFill>
                  <a:schemeClr val="tx1"/>
                </a:solidFill>
                <a:latin typeface="Arial" panose="020B0604020202020204" pitchFamily="34" charset="0"/>
                <a:cs typeface="Arial" panose="020B0604020202020204" pitchFamily="34" charset="0"/>
              </a:rPr>
              <a:t> werden die besten </a:t>
            </a:r>
            <a:r>
              <a:rPr lang="de-DE" sz="1100" b="1" i="1" dirty="0" err="1">
                <a:solidFill>
                  <a:schemeClr val="tx1"/>
                </a:solidFill>
                <a:latin typeface="Arial" panose="020B0604020202020204" pitchFamily="34" charset="0"/>
                <a:cs typeface="Arial" panose="020B0604020202020204" pitchFamily="34" charset="0"/>
              </a:rPr>
              <a:t>Kolen</a:t>
            </a:r>
            <a:r>
              <a:rPr lang="de-DE" sz="1100" b="1" i="1" dirty="0">
                <a:solidFill>
                  <a:schemeClr val="tx1"/>
                </a:solidFill>
                <a:latin typeface="Arial" panose="020B0604020202020204" pitchFamily="34" charset="0"/>
                <a:cs typeface="Arial" panose="020B0604020202020204" pitchFamily="34" charset="0"/>
              </a:rPr>
              <a:t> / dann sie </a:t>
            </a:r>
            <a:r>
              <a:rPr lang="de-DE" sz="1100" b="1" i="1" dirty="0" err="1">
                <a:solidFill>
                  <a:schemeClr val="tx1"/>
                </a:solidFill>
                <a:latin typeface="Arial" panose="020B0604020202020204" pitchFamily="34" charset="0"/>
                <a:cs typeface="Arial" panose="020B0604020202020204" pitchFamily="34" charset="0"/>
              </a:rPr>
              <a:t>glüen</a:t>
            </a:r>
            <a:r>
              <a:rPr lang="de-DE" sz="1100" b="1" i="1" dirty="0">
                <a:solidFill>
                  <a:schemeClr val="tx1"/>
                </a:solidFill>
                <a:latin typeface="Arial" panose="020B0604020202020204" pitchFamily="34" charset="0"/>
                <a:cs typeface="Arial" panose="020B0604020202020204" pitchFamily="34" charset="0"/>
              </a:rPr>
              <a:t> lang / </a:t>
            </a:r>
            <a:r>
              <a:rPr lang="de-DE" sz="1100" b="1" i="1" dirty="0" err="1">
                <a:solidFill>
                  <a:schemeClr val="tx1"/>
                </a:solidFill>
                <a:latin typeface="Arial" panose="020B0604020202020204" pitchFamily="34" charset="0"/>
                <a:cs typeface="Arial" panose="020B0604020202020204" pitchFamily="34" charset="0"/>
              </a:rPr>
              <a:t>un</a:t>
            </a:r>
            <a:r>
              <a:rPr lang="de-DE" sz="1100" b="1" i="1" dirty="0">
                <a:solidFill>
                  <a:schemeClr val="tx1"/>
                </a:solidFill>
                <a:latin typeface="Arial" panose="020B0604020202020204" pitchFamily="34" charset="0"/>
                <a:cs typeface="Arial" panose="020B0604020202020204" pitchFamily="34" charset="0"/>
              </a:rPr>
              <a:t> </a:t>
            </a:r>
            <a:r>
              <a:rPr lang="de-DE" sz="1100" b="1" i="1" dirty="0" err="1">
                <a:solidFill>
                  <a:schemeClr val="tx1"/>
                </a:solidFill>
                <a:latin typeface="Arial" panose="020B0604020202020204" pitchFamily="34" charset="0"/>
                <a:cs typeface="Arial" panose="020B0604020202020204" pitchFamily="34" charset="0"/>
              </a:rPr>
              <a:t>dämpffen</a:t>
            </a:r>
            <a:r>
              <a:rPr lang="de-DE" sz="1100" b="1" i="1" dirty="0">
                <a:solidFill>
                  <a:schemeClr val="tx1"/>
                </a:solidFill>
                <a:latin typeface="Arial" panose="020B0604020202020204" pitchFamily="34" charset="0"/>
                <a:cs typeface="Arial" panose="020B0604020202020204" pitchFamily="34" charset="0"/>
              </a:rPr>
              <a:t> nicht ins Haupt / </a:t>
            </a:r>
            <a:r>
              <a:rPr lang="de-DE" sz="1100" b="1" i="1" dirty="0" err="1">
                <a:solidFill>
                  <a:schemeClr val="tx1"/>
                </a:solidFill>
                <a:latin typeface="Arial" panose="020B0604020202020204" pitchFamily="34" charset="0"/>
                <a:cs typeface="Arial" panose="020B0604020202020204" pitchFamily="34" charset="0"/>
              </a:rPr>
              <a:t>derhalben</a:t>
            </a:r>
            <a:r>
              <a:rPr lang="de-DE" sz="1100" b="1" i="1" dirty="0">
                <a:solidFill>
                  <a:schemeClr val="tx1"/>
                </a:solidFill>
                <a:latin typeface="Arial" panose="020B0604020202020204" pitchFamily="34" charset="0"/>
                <a:cs typeface="Arial" panose="020B0604020202020204" pitchFamily="34" charset="0"/>
              </a:rPr>
              <a:t> brauchen sie die Bergknappen / wann sie Metall oder </a:t>
            </a:r>
            <a:r>
              <a:rPr lang="de-DE" sz="1100" b="1" i="1" dirty="0" err="1">
                <a:solidFill>
                  <a:schemeClr val="tx1"/>
                </a:solidFill>
                <a:latin typeface="Arial" panose="020B0604020202020204" pitchFamily="34" charset="0"/>
                <a:cs typeface="Arial" panose="020B0604020202020204" pitchFamily="34" charset="0"/>
              </a:rPr>
              <a:t>Ertz</a:t>
            </a:r>
            <a:r>
              <a:rPr lang="de-DE" sz="1100" b="1" i="1" dirty="0">
                <a:solidFill>
                  <a:schemeClr val="tx1"/>
                </a:solidFill>
                <a:latin typeface="Arial" panose="020B0604020202020204" pitchFamily="34" charset="0"/>
                <a:cs typeface="Arial" panose="020B0604020202020204" pitchFamily="34" charset="0"/>
              </a:rPr>
              <a:t> schmelzen / dann sie geben ein </a:t>
            </a:r>
            <a:r>
              <a:rPr lang="de-DE" sz="1100" b="1" i="1" dirty="0" err="1">
                <a:solidFill>
                  <a:schemeClr val="tx1"/>
                </a:solidFill>
                <a:latin typeface="Arial" panose="020B0604020202020204" pitchFamily="34" charset="0"/>
                <a:cs typeface="Arial" panose="020B0604020202020204" pitchFamily="34" charset="0"/>
              </a:rPr>
              <a:t>starckes</a:t>
            </a:r>
            <a:r>
              <a:rPr lang="de-DE" sz="1100" b="1" i="1" dirty="0">
                <a:solidFill>
                  <a:schemeClr val="tx1"/>
                </a:solidFill>
                <a:latin typeface="Arial" panose="020B0604020202020204" pitchFamily="34" charset="0"/>
                <a:cs typeface="Arial" panose="020B0604020202020204" pitchFamily="34" charset="0"/>
              </a:rPr>
              <a:t> </a:t>
            </a:r>
            <a:r>
              <a:rPr lang="de-DE" sz="1100" b="1" i="1" dirty="0" err="1">
                <a:solidFill>
                  <a:schemeClr val="tx1"/>
                </a:solidFill>
                <a:latin typeface="Arial" panose="020B0604020202020204" pitchFamily="34" charset="0"/>
                <a:cs typeface="Arial" panose="020B0604020202020204" pitchFamily="34" charset="0"/>
              </a:rPr>
              <a:t>Fewer</a:t>
            </a:r>
            <a:r>
              <a:rPr lang="de-DE" sz="1100" b="1" i="1" dirty="0">
                <a:solidFill>
                  <a:schemeClr val="tx1"/>
                </a:solidFill>
                <a:latin typeface="Arial" panose="020B0604020202020204" pitchFamily="34" charset="0"/>
                <a:cs typeface="Arial" panose="020B0604020202020204" pitchFamily="34" charset="0"/>
              </a:rPr>
              <a:t>. (…) Auch schneiden sie Fackeln </a:t>
            </a:r>
            <a:r>
              <a:rPr lang="de-DE" sz="1100" b="1" i="1" dirty="0" err="1">
                <a:solidFill>
                  <a:schemeClr val="tx1"/>
                </a:solidFill>
                <a:latin typeface="Arial" panose="020B0604020202020204" pitchFamily="34" charset="0"/>
                <a:cs typeface="Arial" panose="020B0604020202020204" pitchFamily="34" charset="0"/>
              </a:rPr>
              <a:t>darauß</a:t>
            </a:r>
            <a:r>
              <a:rPr lang="de-DE" sz="1100" b="1" i="1" dirty="0">
                <a:solidFill>
                  <a:schemeClr val="tx1"/>
                </a:solidFill>
                <a:latin typeface="Arial" panose="020B0604020202020204" pitchFamily="34" charset="0"/>
                <a:cs typeface="Arial" panose="020B0604020202020204" pitchFamily="34" charset="0"/>
              </a:rPr>
              <a:t> / die brennen als </a:t>
            </a:r>
            <a:r>
              <a:rPr lang="de-DE" sz="1100" b="1" i="1" dirty="0" err="1">
                <a:solidFill>
                  <a:schemeClr val="tx1"/>
                </a:solidFill>
                <a:latin typeface="Arial" panose="020B0604020202020204" pitchFamily="34" charset="0"/>
                <a:cs typeface="Arial" panose="020B0604020202020204" pitchFamily="34" charset="0"/>
              </a:rPr>
              <a:t>weren</a:t>
            </a:r>
            <a:r>
              <a:rPr lang="de-DE" sz="1100" b="1" i="1" dirty="0">
                <a:solidFill>
                  <a:schemeClr val="tx1"/>
                </a:solidFill>
                <a:latin typeface="Arial" panose="020B0604020202020204" pitchFamily="34" charset="0"/>
                <a:cs typeface="Arial" panose="020B0604020202020204" pitchFamily="34" charset="0"/>
              </a:rPr>
              <a:t> sie mit Pech </a:t>
            </a:r>
            <a:r>
              <a:rPr lang="de-DE" sz="1100" b="1" i="1" dirty="0" err="1">
                <a:solidFill>
                  <a:schemeClr val="tx1"/>
                </a:solidFill>
                <a:latin typeface="Arial" panose="020B0604020202020204" pitchFamily="34" charset="0"/>
                <a:cs typeface="Arial" panose="020B0604020202020204" pitchFamily="34" charset="0"/>
              </a:rPr>
              <a:t>geschmieret</a:t>
            </a:r>
            <a:r>
              <a:rPr lang="de-DE" sz="1100" b="1" i="1" dirty="0">
                <a:solidFill>
                  <a:schemeClr val="tx1"/>
                </a:solidFill>
                <a:latin typeface="Arial" panose="020B0604020202020204" pitchFamily="34" charset="0"/>
                <a:cs typeface="Arial" panose="020B0604020202020204" pitchFamily="34" charset="0"/>
              </a:rPr>
              <a:t>.“ </a:t>
            </a:r>
            <a:r>
              <a:rPr lang="de-DE" sz="1100" dirty="0">
                <a:solidFill>
                  <a:schemeClr val="tx1"/>
                </a:solidFill>
                <a:latin typeface="Arial" panose="020B0604020202020204" pitchFamily="34" charset="0"/>
                <a:cs typeface="Arial" panose="020B0604020202020204" pitchFamily="34" charset="0"/>
              </a:rPr>
              <a:t>(</a:t>
            </a:r>
            <a:r>
              <a:rPr lang="de-DE" sz="1100" dirty="0" err="1">
                <a:solidFill>
                  <a:schemeClr val="tx1"/>
                </a:solidFill>
                <a:latin typeface="Arial" panose="020B0604020202020204" pitchFamily="34" charset="0"/>
                <a:cs typeface="Arial" panose="020B0604020202020204" pitchFamily="34" charset="0"/>
              </a:rPr>
              <a:t>Matthiolus</a:t>
            </a:r>
            <a:r>
              <a:rPr lang="de-DE" sz="1100" dirty="0">
                <a:solidFill>
                  <a:schemeClr val="tx1"/>
                </a:solidFill>
                <a:latin typeface="Arial" panose="020B0604020202020204" pitchFamily="34" charset="0"/>
                <a:cs typeface="Arial" panose="020B0604020202020204" pitchFamily="34" charset="0"/>
              </a:rPr>
              <a:t> 1626)</a:t>
            </a:r>
          </a:p>
          <a:p>
            <a:r>
              <a:rPr lang="de-DE" sz="800" dirty="0">
                <a:solidFill>
                  <a:schemeClr val="tx1"/>
                </a:solidFill>
                <a:latin typeface="Arial" panose="020B0604020202020204" pitchFamily="34" charset="0"/>
                <a:cs typeface="Arial" panose="020B0604020202020204" pitchFamily="34" charset="0"/>
              </a:rPr>
              <a:t>    </a:t>
            </a:r>
          </a:p>
          <a:p>
            <a:r>
              <a:rPr lang="de-DE" sz="1100" dirty="0">
                <a:solidFill>
                  <a:schemeClr val="tx1"/>
                </a:solidFill>
                <a:latin typeface="Arial" panose="020B0604020202020204" pitchFamily="34" charset="0"/>
                <a:cs typeface="Arial" panose="020B0604020202020204" pitchFamily="34" charset="0"/>
              </a:rPr>
              <a:t>Birkenholz brennt auch im feuchten Zustand.  </a:t>
            </a:r>
          </a:p>
          <a:p>
            <a:r>
              <a:rPr lang="de-DE" sz="1100" dirty="0">
                <a:solidFill>
                  <a:schemeClr val="tx1"/>
                </a:solidFill>
                <a:latin typeface="Arial" panose="020B0604020202020204" pitchFamily="34" charset="0"/>
                <a:cs typeface="Arial" panose="020B0604020202020204" pitchFamily="34" charset="0"/>
              </a:rPr>
              <a:t>Im englischen Sprachraum untersteht die Birke der keltischen Himmelsgöttin </a:t>
            </a:r>
            <a:r>
              <a:rPr lang="de-DE" sz="1100" dirty="0" err="1">
                <a:solidFill>
                  <a:schemeClr val="tx1"/>
                </a:solidFill>
                <a:latin typeface="Arial" panose="020B0604020202020204" pitchFamily="34" charset="0"/>
                <a:cs typeface="Arial" panose="020B0604020202020204" pitchFamily="34" charset="0"/>
              </a:rPr>
              <a:t>Brigid</a:t>
            </a:r>
            <a:r>
              <a:rPr lang="de-DE" sz="1100" dirty="0">
                <a:solidFill>
                  <a:schemeClr val="tx1"/>
                </a:solidFill>
                <a:latin typeface="Arial" panose="020B0604020202020204" pitchFamily="34" charset="0"/>
                <a:cs typeface="Arial" panose="020B0604020202020204" pitchFamily="34" charset="0"/>
              </a:rPr>
              <a:t> (engl. Hell = </a:t>
            </a:r>
            <a:r>
              <a:rPr lang="de-DE" sz="1100" dirty="0" err="1">
                <a:solidFill>
                  <a:schemeClr val="tx1"/>
                </a:solidFill>
                <a:latin typeface="Arial" panose="020B0604020202020204" pitchFamily="34" charset="0"/>
                <a:cs typeface="Arial" panose="020B0604020202020204" pitchFamily="34" charset="0"/>
              </a:rPr>
              <a:t>bright</a:t>
            </a:r>
            <a:r>
              <a:rPr lang="de-DE" sz="1100" dirty="0">
                <a:solidFill>
                  <a:schemeClr val="tx1"/>
                </a:solidFill>
                <a:latin typeface="Arial" panose="020B0604020202020204" pitchFamily="34" charset="0"/>
                <a:cs typeface="Arial" panose="020B0604020202020204" pitchFamily="34" charset="0"/>
              </a:rPr>
              <a:t>). </a:t>
            </a:r>
            <a:r>
              <a:rPr lang="de-DE" sz="1100" b="1" i="1" dirty="0">
                <a:solidFill>
                  <a:schemeClr val="tx1"/>
                </a:solidFill>
                <a:latin typeface="Arial" panose="020B0604020202020204" pitchFamily="34" charset="0"/>
                <a:cs typeface="Arial" panose="020B0604020202020204" pitchFamily="34" charset="0"/>
              </a:rPr>
              <a:t>„Symbol für </a:t>
            </a:r>
            <a:r>
              <a:rPr lang="de-DE" sz="1100" b="1" i="1" dirty="0" err="1">
                <a:solidFill>
                  <a:schemeClr val="tx1"/>
                </a:solidFill>
                <a:latin typeface="Arial" panose="020B0604020202020204" pitchFamily="34" charset="0"/>
                <a:cs typeface="Arial" panose="020B0604020202020204" pitchFamily="34" charset="0"/>
              </a:rPr>
              <a:t>Brigid</a:t>
            </a:r>
            <a:r>
              <a:rPr lang="de-DE" sz="1100" b="1" i="1" dirty="0">
                <a:solidFill>
                  <a:schemeClr val="tx1"/>
                </a:solidFill>
                <a:latin typeface="Arial" panose="020B0604020202020204" pitchFamily="34" charset="0"/>
                <a:cs typeface="Arial" panose="020B0604020202020204" pitchFamily="34" charset="0"/>
              </a:rPr>
              <a:t> ist das Feuer. Als Göttin des himmlischen Feuers wurde sie jeden Morgen mit einer Flamme auf dem Haupt neu geboren. Ihr zu Ehren wurden Anfang Februar Kreuze aus Stroh geflochten, angezündet und den Berg hinuntergeworfen.“ </a:t>
            </a:r>
            <a:r>
              <a:rPr lang="de-DE" sz="1100" dirty="0">
                <a:solidFill>
                  <a:schemeClr val="tx1"/>
                </a:solidFill>
                <a:latin typeface="Arial" panose="020B0604020202020204" pitchFamily="34" charset="0"/>
                <a:cs typeface="Arial" panose="020B0604020202020204" pitchFamily="34" charset="0"/>
              </a:rPr>
              <a:t>(Ursula Stumpf: Pflanzengöttinnen 2010)</a:t>
            </a:r>
          </a:p>
          <a:p>
            <a:r>
              <a:rPr lang="de-DE" sz="8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Praxistipp: </a:t>
            </a:r>
            <a:r>
              <a:rPr lang="de-DE" sz="1100" b="1" dirty="0" err="1">
                <a:solidFill>
                  <a:schemeClr val="tx1"/>
                </a:solidFill>
                <a:latin typeface="Arial" panose="020B0604020202020204" pitchFamily="34" charset="0"/>
                <a:cs typeface="Arial" panose="020B0604020202020204" pitchFamily="34" charset="0"/>
              </a:rPr>
              <a:t>Carbo</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Betulae</a:t>
            </a:r>
            <a:r>
              <a:rPr lang="de-DE" sz="1100" b="1" dirty="0">
                <a:solidFill>
                  <a:schemeClr val="tx1"/>
                </a:solidFill>
                <a:latin typeface="Arial" panose="020B0604020202020204" pitchFamily="34" charset="0"/>
                <a:cs typeface="Arial" panose="020B0604020202020204" pitchFamily="34" charset="0"/>
              </a:rPr>
              <a:t> Verreibung D3 oder D6, 20 g, Weleda</a:t>
            </a:r>
            <a:r>
              <a:rPr lang="de-DE" sz="1100" dirty="0">
                <a:solidFill>
                  <a:schemeClr val="tx1"/>
                </a:solidFill>
                <a:latin typeface="Arial" panose="020B0604020202020204" pitchFamily="34" charset="0"/>
                <a:cs typeface="Arial" panose="020B0604020202020204" pitchFamily="34" charset="0"/>
              </a:rPr>
              <a:t>; giftbindendes Begleitmittel für Ausleitungskuren und Darmsanierung, vor allem bei Blähungen.</a:t>
            </a:r>
          </a:p>
        </p:txBody>
      </p:sp>
      <p:sp>
        <p:nvSpPr>
          <p:cNvPr id="3" name="Textfeld 2">
            <a:extLst>
              <a:ext uri="{FF2B5EF4-FFF2-40B4-BE49-F238E27FC236}">
                <a16:creationId xmlns:a16="http://schemas.microsoft.com/office/drawing/2014/main" id="{05035235-1226-4AAA-B58A-338528B5B36B}"/>
              </a:ext>
            </a:extLst>
          </p:cNvPr>
          <p:cNvSpPr txBox="1"/>
          <p:nvPr/>
        </p:nvSpPr>
        <p:spPr>
          <a:xfrm>
            <a:off x="142044" y="3472458"/>
            <a:ext cx="4287914" cy="3123932"/>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dirty="0">
                <a:solidFill>
                  <a:schemeClr val="tx1"/>
                </a:solidFill>
                <a:latin typeface="Arial" panose="020B0604020202020204" pitchFamily="34" charset="0"/>
                <a:cs typeface="Arial" panose="020B0604020202020204" pitchFamily="34" charset="0"/>
              </a:rPr>
              <a:t>Signaturen der Birke - </a:t>
            </a:r>
            <a:r>
              <a:rPr lang="de-DE" sz="1100" b="1" i="1" dirty="0">
                <a:solidFill>
                  <a:schemeClr val="tx1"/>
                </a:solidFill>
                <a:latin typeface="Arial" panose="020B0604020202020204" pitchFamily="34" charset="0"/>
                <a:cs typeface="Arial" panose="020B0604020202020204" pitchFamily="34" charset="0"/>
              </a:rPr>
              <a:t>„</a:t>
            </a:r>
            <a:r>
              <a:rPr lang="de-DE" sz="1100" b="1" i="1" dirty="0" err="1">
                <a:solidFill>
                  <a:schemeClr val="tx1"/>
                </a:solidFill>
                <a:latin typeface="Arial" panose="020B0604020202020204" pitchFamily="34" charset="0"/>
                <a:cs typeface="Arial" panose="020B0604020202020204" pitchFamily="34" charset="0"/>
              </a:rPr>
              <a:t>It</a:t>
            </a:r>
            <a:r>
              <a:rPr lang="de-DE" sz="1100" b="1" i="1" dirty="0">
                <a:solidFill>
                  <a:schemeClr val="tx1"/>
                </a:solidFill>
                <a:latin typeface="Arial" panose="020B0604020202020204" pitchFamily="34" charset="0"/>
                <a:cs typeface="Arial" panose="020B0604020202020204" pitchFamily="34" charset="0"/>
              </a:rPr>
              <a:t> </a:t>
            </a:r>
            <a:r>
              <a:rPr lang="de-DE" sz="1100" b="1" i="1" dirty="0" err="1">
                <a:solidFill>
                  <a:schemeClr val="tx1"/>
                </a:solidFill>
                <a:latin typeface="Arial" panose="020B0604020202020204" pitchFamily="34" charset="0"/>
                <a:cs typeface="Arial" panose="020B0604020202020204" pitchFamily="34" charset="0"/>
              </a:rPr>
              <a:t>is</a:t>
            </a:r>
            <a:r>
              <a:rPr lang="de-DE" sz="1100" b="1" i="1" dirty="0">
                <a:solidFill>
                  <a:schemeClr val="tx1"/>
                </a:solidFill>
                <a:latin typeface="Arial" panose="020B0604020202020204" pitchFamily="34" charset="0"/>
                <a:cs typeface="Arial" panose="020B0604020202020204" pitchFamily="34" charset="0"/>
              </a:rPr>
              <a:t> a </a:t>
            </a:r>
            <a:r>
              <a:rPr lang="de-DE" sz="1100" b="1" i="1" dirty="0" err="1">
                <a:solidFill>
                  <a:schemeClr val="tx1"/>
                </a:solidFill>
                <a:latin typeface="Arial" panose="020B0604020202020204" pitchFamily="34" charset="0"/>
                <a:cs typeface="Arial" panose="020B0604020202020204" pitchFamily="34" charset="0"/>
              </a:rPr>
              <a:t>tree</a:t>
            </a:r>
            <a:r>
              <a:rPr lang="de-DE" sz="1100" b="1" i="1" dirty="0">
                <a:solidFill>
                  <a:schemeClr val="tx1"/>
                </a:solidFill>
                <a:latin typeface="Arial" panose="020B0604020202020204" pitchFamily="34" charset="0"/>
                <a:cs typeface="Arial" panose="020B0604020202020204" pitchFamily="34" charset="0"/>
              </a:rPr>
              <a:t> </a:t>
            </a:r>
            <a:r>
              <a:rPr lang="de-DE" sz="1100" b="1" i="1" dirty="0" err="1">
                <a:solidFill>
                  <a:schemeClr val="tx1"/>
                </a:solidFill>
                <a:latin typeface="Arial" panose="020B0604020202020204" pitchFamily="34" charset="0"/>
                <a:cs typeface="Arial" panose="020B0604020202020204" pitchFamily="34" charset="0"/>
              </a:rPr>
              <a:t>of</a:t>
            </a:r>
            <a:r>
              <a:rPr lang="de-DE" sz="1100" b="1" i="1" dirty="0">
                <a:solidFill>
                  <a:schemeClr val="tx1"/>
                </a:solidFill>
                <a:latin typeface="Arial" panose="020B0604020202020204" pitchFamily="34" charset="0"/>
                <a:cs typeface="Arial" panose="020B0604020202020204" pitchFamily="34" charset="0"/>
              </a:rPr>
              <a:t> Venus.“ </a:t>
            </a:r>
            <a:r>
              <a:rPr lang="de-DE" sz="1100" dirty="0">
                <a:solidFill>
                  <a:schemeClr val="tx1"/>
                </a:solidFill>
                <a:latin typeface="Arial" panose="020B0604020202020204" pitchFamily="34" charset="0"/>
                <a:cs typeface="Arial" panose="020B0604020202020204" pitchFamily="34" charset="0"/>
              </a:rPr>
              <a:t>(Nicholas Culpeper, 1652; zitiert nach Wilkens/Meyer 2022)</a:t>
            </a:r>
          </a:p>
          <a:p>
            <a:r>
              <a:rPr lang="de-DE" sz="800" b="1" i="1" dirty="0">
                <a:solidFill>
                  <a:schemeClr val="tx1"/>
                </a:solidFill>
                <a:latin typeface="Arial" panose="020B0604020202020204" pitchFamily="34" charset="0"/>
                <a:cs typeface="Arial" panose="020B0604020202020204" pitchFamily="34" charset="0"/>
              </a:rPr>
              <a:t>    </a:t>
            </a:r>
          </a:p>
          <a:p>
            <a:r>
              <a:rPr lang="de-DE" sz="1100" b="1" i="1" dirty="0">
                <a:solidFill>
                  <a:schemeClr val="tx1"/>
                </a:solidFill>
                <a:latin typeface="Arial" panose="020B0604020202020204" pitchFamily="34" charset="0"/>
                <a:cs typeface="Arial" panose="020B0604020202020204" pitchFamily="34" charset="0"/>
              </a:rPr>
              <a:t>„Sie </a:t>
            </a:r>
            <a:r>
              <a:rPr lang="de-DE" sz="1100" dirty="0">
                <a:solidFill>
                  <a:schemeClr val="tx1"/>
                </a:solidFill>
                <a:latin typeface="Arial" panose="020B0604020202020204" pitchFamily="34" charset="0"/>
                <a:cs typeface="Arial" panose="020B0604020202020204" pitchFamily="34" charset="0"/>
              </a:rPr>
              <a:t>(die Birke) </a:t>
            </a:r>
            <a:r>
              <a:rPr lang="de-DE" sz="1100" b="1" i="1" dirty="0">
                <a:solidFill>
                  <a:schemeClr val="tx1"/>
                </a:solidFill>
                <a:latin typeface="Arial" panose="020B0604020202020204" pitchFamily="34" charset="0"/>
                <a:cs typeface="Arial" panose="020B0604020202020204" pitchFamily="34" charset="0"/>
              </a:rPr>
              <a:t>trägt Zeichen jung strömenden Lebens ebenso wie solche des Abbaus und der Mineralisierung.“ </a:t>
            </a:r>
            <a:r>
              <a:rPr lang="de-DE" sz="1100" dirty="0">
                <a:solidFill>
                  <a:schemeClr val="tx1"/>
                </a:solidFill>
                <a:latin typeface="Arial" panose="020B0604020202020204" pitchFamily="34" charset="0"/>
                <a:cs typeface="Arial" panose="020B0604020202020204" pitchFamily="34" charset="0"/>
              </a:rPr>
              <a:t>(R. Kalbermatten: Pflanzliche Urtinkturen)</a:t>
            </a:r>
          </a:p>
          <a:p>
            <a:r>
              <a:rPr lang="de-DE" sz="800" dirty="0">
                <a:solidFill>
                  <a:schemeClr val="tx1"/>
                </a:solidFill>
                <a:latin typeface="Arial" panose="020B0604020202020204" pitchFamily="34" charset="0"/>
                <a:cs typeface="Arial" panose="020B0604020202020204" pitchFamily="34" charset="0"/>
              </a:rPr>
              <a:t>   </a:t>
            </a:r>
          </a:p>
          <a:p>
            <a:r>
              <a:rPr lang="de-DE" sz="1100" b="1" i="1" dirty="0">
                <a:solidFill>
                  <a:schemeClr val="tx1"/>
                </a:solidFill>
                <a:latin typeface="Arial" panose="020B0604020202020204" pitchFamily="34" charset="0"/>
                <a:cs typeface="Arial" panose="020B0604020202020204" pitchFamily="34" charset="0"/>
              </a:rPr>
              <a:t>„Ein einziges Birkenkätzchen enthält über fünf Millionen solcher Pollenkörner. Jedes Korn hat in sich die Möglichkeit, ein neuer Baum zu werden.“ </a:t>
            </a:r>
            <a:r>
              <a:rPr lang="de-DE" sz="1100" dirty="0">
                <a:solidFill>
                  <a:schemeClr val="tx1"/>
                </a:solidFill>
                <a:latin typeface="Arial" panose="020B0604020202020204" pitchFamily="34" charset="0"/>
                <a:cs typeface="Arial" panose="020B0604020202020204" pitchFamily="34" charset="0"/>
              </a:rPr>
              <a:t>(</a:t>
            </a:r>
            <a:r>
              <a:rPr lang="de-DE" sz="1100" dirty="0" err="1">
                <a:solidFill>
                  <a:schemeClr val="tx1"/>
                </a:solidFill>
                <a:latin typeface="Arial" panose="020B0604020202020204" pitchFamily="34" charset="0"/>
                <a:cs typeface="Arial" panose="020B0604020202020204" pitchFamily="34" charset="0"/>
              </a:rPr>
              <a:t>Beuchert</a:t>
            </a:r>
            <a:r>
              <a:rPr lang="de-DE" sz="1100" dirty="0">
                <a:solidFill>
                  <a:schemeClr val="tx1"/>
                </a:solidFill>
                <a:latin typeface="Arial" panose="020B0604020202020204" pitchFamily="34" charset="0"/>
                <a:cs typeface="Arial" panose="020B0604020202020204" pitchFamily="34" charset="0"/>
              </a:rPr>
              <a:t>: Symbolik d. </a:t>
            </a:r>
            <a:r>
              <a:rPr lang="de-DE" sz="1100" dirty="0" err="1">
                <a:solidFill>
                  <a:schemeClr val="tx1"/>
                </a:solidFill>
                <a:latin typeface="Arial" panose="020B0604020202020204" pitchFamily="34" charset="0"/>
                <a:cs typeface="Arial" panose="020B0604020202020204" pitchFamily="34" charset="0"/>
              </a:rPr>
              <a:t>Pfl</a:t>
            </a:r>
            <a:r>
              <a:rPr lang="de-DE" sz="1100" dirty="0">
                <a:solidFill>
                  <a:schemeClr val="tx1"/>
                </a:solidFill>
                <a:latin typeface="Arial" panose="020B0604020202020204" pitchFamily="34" charset="0"/>
                <a:cs typeface="Arial" panose="020B0604020202020204" pitchFamily="34" charset="0"/>
              </a:rPr>
              <a:t>.)</a:t>
            </a:r>
          </a:p>
          <a:p>
            <a:r>
              <a:rPr lang="de-DE" sz="8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Venus-Signatur: </a:t>
            </a:r>
            <a:r>
              <a:rPr lang="de-DE" sz="1100" dirty="0">
                <a:solidFill>
                  <a:schemeClr val="tx1"/>
                </a:solidFill>
                <a:latin typeface="Arial" panose="020B0604020202020204" pitchFamily="34" charset="0"/>
                <a:cs typeface="Arial" panose="020B0604020202020204" pitchFamily="34" charset="0"/>
              </a:rPr>
              <a:t>Edel gezähnte hellgrüne Blätter  </a:t>
            </a:r>
          </a:p>
          <a:p>
            <a:r>
              <a:rPr lang="de-DE" sz="1100" b="1" dirty="0">
                <a:solidFill>
                  <a:schemeClr val="tx1"/>
                </a:solidFill>
                <a:latin typeface="Arial" panose="020B0604020202020204" pitchFamily="34" charset="0"/>
                <a:cs typeface="Arial" panose="020B0604020202020204" pitchFamily="34" charset="0"/>
              </a:rPr>
              <a:t>Mond-Signaturen: </a:t>
            </a:r>
            <a:r>
              <a:rPr lang="de-DE" sz="1100" dirty="0">
                <a:solidFill>
                  <a:schemeClr val="tx1"/>
                </a:solidFill>
                <a:latin typeface="Arial" panose="020B0604020202020204" pitchFamily="34" charset="0"/>
                <a:cs typeface="Arial" panose="020B0604020202020204" pitchFamily="34" charset="0"/>
              </a:rPr>
              <a:t>Weiße Rinde / Wachstum auf feuchten Grund  </a:t>
            </a:r>
          </a:p>
          <a:p>
            <a:r>
              <a:rPr lang="de-DE" sz="1100" b="1" dirty="0">
                <a:solidFill>
                  <a:schemeClr val="tx1"/>
                </a:solidFill>
                <a:latin typeface="Arial" panose="020B0604020202020204" pitchFamily="34" charset="0"/>
                <a:cs typeface="Arial" panose="020B0604020202020204" pitchFamily="34" charset="0"/>
              </a:rPr>
              <a:t>Saturn-Signatur: </a:t>
            </a:r>
            <a:r>
              <a:rPr lang="de-DE" sz="1100" dirty="0">
                <a:solidFill>
                  <a:schemeClr val="tx1"/>
                </a:solidFill>
                <a:latin typeface="Arial" panose="020B0604020202020204" pitchFamily="34" charset="0"/>
                <a:cs typeface="Arial" panose="020B0604020202020204" pitchFamily="34" charset="0"/>
              </a:rPr>
              <a:t>Frühes Altern &amp; Schwarzwerdende Rinde</a:t>
            </a:r>
            <a:br>
              <a:rPr lang="de-DE" sz="1100" dirty="0">
                <a:solidFill>
                  <a:schemeClr val="tx1"/>
                </a:solidFill>
                <a:latin typeface="Arial" panose="020B0604020202020204" pitchFamily="34" charset="0"/>
                <a:cs typeface="Arial" panose="020B0604020202020204" pitchFamily="34" charset="0"/>
              </a:rPr>
            </a:br>
            <a:r>
              <a:rPr lang="de-DE" sz="8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Interpretation</a:t>
            </a:r>
            <a:r>
              <a:rPr lang="de-DE" sz="1100" dirty="0">
                <a:solidFill>
                  <a:schemeClr val="tx1"/>
                </a:solidFill>
                <a:latin typeface="Arial" panose="020B0604020202020204" pitchFamily="34" charset="0"/>
                <a:cs typeface="Arial" panose="020B0604020202020204" pitchFamily="34" charset="0"/>
              </a:rPr>
              <a:t>: Sich schälende Rinde zeigt Sympathie zur Haut. Die </a:t>
            </a:r>
            <a:r>
              <a:rPr lang="de-DE" sz="1100" dirty="0" err="1">
                <a:solidFill>
                  <a:schemeClr val="tx1"/>
                </a:solidFill>
                <a:latin typeface="Arial" panose="020B0604020202020204" pitchFamily="34" charset="0"/>
                <a:cs typeface="Arial" panose="020B0604020202020204" pitchFamily="34" charset="0"/>
              </a:rPr>
              <a:t>mondenhaften</a:t>
            </a:r>
            <a:r>
              <a:rPr lang="de-DE" sz="1100" dirty="0">
                <a:solidFill>
                  <a:schemeClr val="tx1"/>
                </a:solidFill>
                <a:latin typeface="Arial" panose="020B0604020202020204" pitchFamily="34" charset="0"/>
                <a:cs typeface="Arial" panose="020B0604020202020204" pitchFamily="34" charset="0"/>
              </a:rPr>
              <a:t> Signaturen deuten auf den Bezug zu Haut-Schleimhaut hin. Die Venushaften Signaturen zeigen </a:t>
            </a:r>
            <a:r>
              <a:rPr lang="de-DE" sz="1100" dirty="0" err="1">
                <a:solidFill>
                  <a:schemeClr val="tx1"/>
                </a:solidFill>
                <a:latin typeface="Arial" panose="020B0604020202020204" pitchFamily="34" charset="0"/>
                <a:cs typeface="Arial" panose="020B0604020202020204" pitchFamily="34" charset="0"/>
              </a:rPr>
              <a:t>denWir</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kungsbereich</a:t>
            </a:r>
            <a:r>
              <a:rPr lang="de-DE" sz="1100" dirty="0">
                <a:solidFill>
                  <a:schemeClr val="tx1"/>
                </a:solidFill>
                <a:latin typeface="Arial" panose="020B0604020202020204" pitchFamily="34" charset="0"/>
                <a:cs typeface="Arial" panose="020B0604020202020204" pitchFamily="34" charset="0"/>
              </a:rPr>
              <a:t> Nieren-Nebennieren (= &gt;Meer der Energie&lt;) an. </a:t>
            </a:r>
          </a:p>
        </p:txBody>
      </p:sp>
      <p:sp>
        <p:nvSpPr>
          <p:cNvPr id="4" name="Textfeld 3">
            <a:extLst>
              <a:ext uri="{FF2B5EF4-FFF2-40B4-BE49-F238E27FC236}">
                <a16:creationId xmlns:a16="http://schemas.microsoft.com/office/drawing/2014/main" id="{05D56E5D-A585-4413-87C8-9F2EB20EA6A9}"/>
              </a:ext>
            </a:extLst>
          </p:cNvPr>
          <p:cNvSpPr txBox="1"/>
          <p:nvPr/>
        </p:nvSpPr>
        <p:spPr>
          <a:xfrm>
            <a:off x="4714044" y="168677"/>
            <a:ext cx="4287912" cy="2662267"/>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dirty="0">
                <a:solidFill>
                  <a:schemeClr val="tx1"/>
                </a:solidFill>
                <a:latin typeface="Arial" panose="020B0604020202020204" pitchFamily="34" charset="0"/>
                <a:cs typeface="Arial" panose="020B0604020202020204" pitchFamily="34" charset="0"/>
              </a:rPr>
              <a:t>Symbolik der Birke</a:t>
            </a:r>
          </a:p>
          <a:p>
            <a:r>
              <a:rPr lang="de-DE" sz="800" dirty="0">
                <a:solidFill>
                  <a:schemeClr val="tx1"/>
                </a:solidFill>
                <a:latin typeface="Arial" panose="020B0604020202020204" pitchFamily="34" charset="0"/>
                <a:cs typeface="Arial" panose="020B0604020202020204" pitchFamily="34" charset="0"/>
              </a:rPr>
              <a:t>   </a:t>
            </a:r>
          </a:p>
          <a:p>
            <a:r>
              <a:rPr lang="de-DE" sz="1100" b="1" i="1" dirty="0">
                <a:solidFill>
                  <a:schemeClr val="tx1"/>
                </a:solidFill>
                <a:latin typeface="Arial" panose="020B0604020202020204" pitchFamily="34" charset="0"/>
                <a:cs typeface="Arial" panose="020B0604020202020204" pitchFamily="34" charset="0"/>
              </a:rPr>
              <a:t>„Sie </a:t>
            </a:r>
            <a:r>
              <a:rPr lang="de-DE" sz="1100" dirty="0">
                <a:solidFill>
                  <a:schemeClr val="tx1"/>
                </a:solidFill>
                <a:latin typeface="Arial" panose="020B0604020202020204" pitchFamily="34" charset="0"/>
                <a:cs typeface="Arial" panose="020B0604020202020204" pitchFamily="34" charset="0"/>
              </a:rPr>
              <a:t>(die Birke) </a:t>
            </a:r>
            <a:r>
              <a:rPr lang="de-DE" sz="1100" b="1" i="1" dirty="0">
                <a:solidFill>
                  <a:schemeClr val="tx1"/>
                </a:solidFill>
                <a:latin typeface="Arial" panose="020B0604020202020204" pitchFamily="34" charset="0"/>
                <a:cs typeface="Arial" panose="020B0604020202020204" pitchFamily="34" charset="0"/>
              </a:rPr>
              <a:t>ist die ewig mädchenhafte, junge Fürstin der hellen nordischen Haine und Wälder.“ </a:t>
            </a:r>
            <a:r>
              <a:rPr lang="de-DE" sz="1100" dirty="0">
                <a:solidFill>
                  <a:schemeClr val="tx1"/>
                </a:solidFill>
                <a:latin typeface="Arial" panose="020B0604020202020204" pitchFamily="34" charset="0"/>
                <a:cs typeface="Arial" panose="020B0604020202020204" pitchFamily="34" charset="0"/>
              </a:rPr>
              <a:t>(Wilhelm Pelikan: Heilpflanzenkunde Bd. II S. 98 - 101)</a:t>
            </a:r>
          </a:p>
          <a:p>
            <a:r>
              <a:rPr lang="de-DE" sz="800" dirty="0">
                <a:solidFill>
                  <a:schemeClr val="tx1"/>
                </a:solidFill>
                <a:latin typeface="Arial" panose="020B0604020202020204" pitchFamily="34" charset="0"/>
                <a:cs typeface="Arial" panose="020B0604020202020204" pitchFamily="34" charset="0"/>
              </a:rPr>
              <a:t>  </a:t>
            </a:r>
          </a:p>
          <a:p>
            <a:r>
              <a:rPr lang="de-DE" sz="1100" dirty="0">
                <a:solidFill>
                  <a:schemeClr val="tx1"/>
                </a:solidFill>
                <a:latin typeface="Arial" panose="020B0604020202020204" pitchFamily="34" charset="0"/>
                <a:cs typeface="Arial" panose="020B0604020202020204" pitchFamily="34" charset="0"/>
              </a:rPr>
              <a:t> Heidnische Lebensrute: </a:t>
            </a:r>
            <a:r>
              <a:rPr lang="de-DE" sz="1100" b="1" i="1" dirty="0">
                <a:solidFill>
                  <a:schemeClr val="tx1"/>
                </a:solidFill>
                <a:latin typeface="Arial" panose="020B0604020202020204" pitchFamily="34" charset="0"/>
                <a:cs typeface="Arial" panose="020B0604020202020204" pitchFamily="34" charset="0"/>
              </a:rPr>
              <a:t>„(…) so weihten die Druiden ihre Schüler mit einem Birkenzweig und Tau.“ </a:t>
            </a:r>
            <a:r>
              <a:rPr lang="de-DE" sz="1100" dirty="0">
                <a:solidFill>
                  <a:schemeClr val="tx1"/>
                </a:solidFill>
                <a:latin typeface="Arial" panose="020B0604020202020204" pitchFamily="34" charset="0"/>
                <a:cs typeface="Arial" panose="020B0604020202020204" pitchFamily="34" charset="0"/>
              </a:rPr>
              <a:t>(Gerhard Madaus: Lehrbuch der Biologischen Heilmittel)</a:t>
            </a:r>
          </a:p>
          <a:p>
            <a:r>
              <a:rPr lang="de-DE" sz="8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Symbolik in Stichworten</a:t>
            </a:r>
            <a:r>
              <a:rPr lang="de-DE" sz="1100" dirty="0">
                <a:solidFill>
                  <a:schemeClr val="tx1"/>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
            </a:pPr>
            <a:r>
              <a:rPr lang="de-DE" sz="1100" dirty="0">
                <a:solidFill>
                  <a:schemeClr val="tx1"/>
                </a:solidFill>
                <a:latin typeface="Arial" panose="020B0604020202020204" pitchFamily="34" charset="0"/>
                <a:cs typeface="Arial" panose="020B0604020202020204" pitchFamily="34" charset="0"/>
              </a:rPr>
              <a:t>Baum des Lebens; Heidnische Lebensrute  </a:t>
            </a:r>
          </a:p>
          <a:p>
            <a:pPr marL="285750" indent="-285750">
              <a:buFont typeface="Wingdings" panose="05000000000000000000" pitchFamily="2" charset="2"/>
              <a:buChar char="§"/>
            </a:pPr>
            <a:r>
              <a:rPr lang="de-DE" sz="1100" dirty="0">
                <a:solidFill>
                  <a:schemeClr val="tx1"/>
                </a:solidFill>
                <a:latin typeface="Arial" panose="020B0604020202020204" pitchFamily="34" charset="0"/>
                <a:cs typeface="Arial" panose="020B0604020202020204" pitchFamily="34" charset="0"/>
              </a:rPr>
              <a:t>Baum des Anfangs (Wiegenholz)  </a:t>
            </a:r>
          </a:p>
          <a:p>
            <a:pPr marL="285750" indent="-285750">
              <a:buFont typeface="Wingdings" panose="05000000000000000000" pitchFamily="2" charset="2"/>
              <a:buChar char="§"/>
            </a:pPr>
            <a:r>
              <a:rPr lang="de-DE" sz="1100" dirty="0">
                <a:solidFill>
                  <a:schemeClr val="tx1"/>
                </a:solidFill>
                <a:latin typeface="Arial" panose="020B0604020202020204" pitchFamily="34" charset="0"/>
                <a:cs typeface="Arial" panose="020B0604020202020204" pitchFamily="34" charset="0"/>
              </a:rPr>
              <a:t>Zeichen der Freundschaft &amp; Liebe (Maibaum)  </a:t>
            </a:r>
          </a:p>
          <a:p>
            <a:pPr marL="285750" indent="-285750">
              <a:buFont typeface="Wingdings" panose="05000000000000000000" pitchFamily="2" charset="2"/>
              <a:buChar char="§"/>
            </a:pPr>
            <a:r>
              <a:rPr lang="de-DE" sz="1100" dirty="0">
                <a:solidFill>
                  <a:schemeClr val="tx1"/>
                </a:solidFill>
                <a:latin typeface="Arial" panose="020B0604020202020204" pitchFamily="34" charset="0"/>
                <a:cs typeface="Arial" panose="020B0604020202020204" pitchFamily="34" charset="0"/>
              </a:rPr>
              <a:t>Frühling &amp; Jugendlichkeit  </a:t>
            </a:r>
          </a:p>
          <a:p>
            <a:pPr marL="285750" indent="-285750">
              <a:buFont typeface="Wingdings" panose="05000000000000000000" pitchFamily="2" charset="2"/>
              <a:buChar char="§"/>
            </a:pPr>
            <a:r>
              <a:rPr lang="de-DE" sz="1100" dirty="0">
                <a:solidFill>
                  <a:schemeClr val="tx1"/>
                </a:solidFill>
                <a:latin typeface="Arial" panose="020B0604020202020204" pitchFamily="34" charset="0"/>
                <a:cs typeface="Arial" panose="020B0604020202020204" pitchFamily="34" charset="0"/>
              </a:rPr>
              <a:t>Polarität von Leben und Tod (Roger Kalbermatten)  </a:t>
            </a:r>
          </a:p>
        </p:txBody>
      </p:sp>
      <p:sp>
        <p:nvSpPr>
          <p:cNvPr id="6" name="Textfeld 5">
            <a:extLst>
              <a:ext uri="{FF2B5EF4-FFF2-40B4-BE49-F238E27FC236}">
                <a16:creationId xmlns:a16="http://schemas.microsoft.com/office/drawing/2014/main" id="{C49B6B6E-2ECD-4949-8554-6F2792FF133B}"/>
              </a:ext>
            </a:extLst>
          </p:cNvPr>
          <p:cNvSpPr txBox="1"/>
          <p:nvPr/>
        </p:nvSpPr>
        <p:spPr>
          <a:xfrm>
            <a:off x="4714044" y="6165503"/>
            <a:ext cx="4277530" cy="43088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dirty="0">
                <a:latin typeface="Arial" panose="020B0604020202020204" pitchFamily="34" charset="0"/>
                <a:cs typeface="Arial" panose="020B0604020202020204" pitchFamily="34" charset="0"/>
              </a:rPr>
              <a:t>© 3/22 Margret Madejsky, Heilpraktikerin, Angerfeldstr. 10 a, 82205 </a:t>
            </a:r>
            <a:r>
              <a:rPr lang="de-DE" sz="1100" dirty="0" err="1">
                <a:latin typeface="Arial" panose="020B0604020202020204" pitchFamily="34" charset="0"/>
                <a:cs typeface="Arial" panose="020B0604020202020204" pitchFamily="34" charset="0"/>
              </a:rPr>
              <a:t>Gilching,Tel</a:t>
            </a:r>
            <a:r>
              <a:rPr lang="de-DE" sz="1100" dirty="0">
                <a:latin typeface="Arial" panose="020B0604020202020204" pitchFamily="34" charset="0"/>
                <a:cs typeface="Arial" panose="020B0604020202020204" pitchFamily="34" charset="0"/>
              </a:rPr>
              <a:t>. 08105-7769002  </a:t>
            </a:r>
            <a:r>
              <a:rPr lang="de-DE" sz="1100" dirty="0">
                <a:latin typeface="Arial" panose="020B0604020202020204" pitchFamily="34" charset="0"/>
                <a:cs typeface="Arial" panose="020B0604020202020204" pitchFamily="34" charset="0"/>
                <a:hlinkClick r:id="rId2"/>
              </a:rPr>
              <a:t>office@natura-naturans.de</a:t>
            </a:r>
            <a:r>
              <a:rPr lang="de-DE" sz="11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325080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1681D686-EFA7-4274-82A0-B525AA11FCA9}"/>
              </a:ext>
            </a:extLst>
          </p:cNvPr>
          <p:cNvSpPr txBox="1"/>
          <p:nvPr/>
        </p:nvSpPr>
        <p:spPr>
          <a:xfrm>
            <a:off x="142043" y="150921"/>
            <a:ext cx="4287914" cy="6017032"/>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dirty="0">
                <a:solidFill>
                  <a:schemeClr val="tx1"/>
                </a:solidFill>
                <a:latin typeface="Arial" panose="020B0604020202020204" pitchFamily="34" charset="0"/>
                <a:cs typeface="Arial" panose="020B0604020202020204" pitchFamily="34" charset="0"/>
              </a:rPr>
              <a:t>Die Birke im Aberglauben</a:t>
            </a:r>
          </a:p>
          <a:p>
            <a:r>
              <a:rPr lang="de-DE" sz="1100" dirty="0">
                <a:solidFill>
                  <a:schemeClr val="tx1"/>
                </a:solidFill>
                <a:latin typeface="Arial" panose="020B0604020202020204" pitchFamily="34" charset="0"/>
                <a:cs typeface="Arial" panose="020B0604020202020204" pitchFamily="34" charset="0"/>
              </a:rPr>
              <a:t> </a:t>
            </a:r>
          </a:p>
          <a:p>
            <a:r>
              <a:rPr lang="de-DE" sz="1100" dirty="0">
                <a:solidFill>
                  <a:schemeClr val="tx1"/>
                </a:solidFill>
                <a:latin typeface="Arial" panose="020B0604020202020204" pitchFamily="34" charset="0"/>
                <a:cs typeface="Arial" panose="020B0604020202020204" pitchFamily="34" charset="0"/>
              </a:rPr>
              <a:t> </a:t>
            </a:r>
          </a:p>
          <a:p>
            <a:r>
              <a:rPr lang="de-DE" sz="1100" b="1" i="1" dirty="0">
                <a:solidFill>
                  <a:schemeClr val="tx1"/>
                </a:solidFill>
                <a:latin typeface="Arial" panose="020B0604020202020204" pitchFamily="34" charset="0"/>
                <a:cs typeface="Arial" panose="020B0604020202020204" pitchFamily="34" charset="0"/>
              </a:rPr>
              <a:t>„Für die große Rolle, welche die Birke von alters her im slawischen und germanischen Volksglauben gespielt hat, zeugt die Vorstellung des Hexenrittes auf Birkenbesen auf den Blocksberg in der Walpurgisnacht, die Deutung der Birkenrute als Lebensrute, der Glaube an die Möglichkeit der Übertragung von Krankheiten auf die Birke, ihr Gebrauch als Mittel zur Verhexung des Viehes, der &gt;Pfingstmaien&lt; als Nachklang des Frühlingsfestes der alten Germanen, die Fronleichnamsbirke u. a. mehr.“ </a:t>
            </a:r>
            <a:r>
              <a:rPr lang="de-DE" sz="1100" dirty="0">
                <a:solidFill>
                  <a:schemeClr val="tx1"/>
                </a:solidFill>
                <a:latin typeface="Arial" panose="020B0604020202020204" pitchFamily="34" charset="0"/>
                <a:cs typeface="Arial" panose="020B0604020202020204" pitchFamily="34" charset="0"/>
              </a:rPr>
              <a:t>(Ludwig Kroeber: Das neuzeitliche Kräuterbuch) </a:t>
            </a:r>
          </a:p>
          <a:p>
            <a:endParaRPr lang="de-DE" sz="1100" b="1" i="1" dirty="0">
              <a:solidFill>
                <a:schemeClr val="tx1"/>
              </a:solidFill>
              <a:latin typeface="Arial" panose="020B0604020202020204" pitchFamily="34" charset="0"/>
              <a:cs typeface="Arial" panose="020B0604020202020204" pitchFamily="34" charset="0"/>
            </a:endParaRPr>
          </a:p>
          <a:p>
            <a:r>
              <a:rPr lang="de-DE" sz="1100" b="1" i="1" dirty="0">
                <a:solidFill>
                  <a:schemeClr val="tx1"/>
                </a:solidFill>
                <a:latin typeface="Arial" panose="020B0604020202020204" pitchFamily="34" charset="0"/>
                <a:cs typeface="Arial" panose="020B0604020202020204" pitchFamily="34" charset="0"/>
              </a:rPr>
              <a:t>„In Schlesien pflanzt man am Walpurgisabend kleine Birken, &gt;Sommern&lt; oder &gt;Maien&lt;, an der Haustür und ist der Meinung, </a:t>
            </a:r>
            <a:r>
              <a:rPr lang="de-DE" sz="1100" b="1" i="1" dirty="0" err="1">
                <a:solidFill>
                  <a:schemeClr val="tx1"/>
                </a:solidFill>
                <a:latin typeface="Arial" panose="020B0604020202020204" pitchFamily="34" charset="0"/>
                <a:cs typeface="Arial" panose="020B0604020202020204" pitchFamily="34" charset="0"/>
              </a:rPr>
              <a:t>daß</a:t>
            </a:r>
            <a:r>
              <a:rPr lang="de-DE" sz="1100" b="1" i="1" dirty="0">
                <a:solidFill>
                  <a:schemeClr val="tx1"/>
                </a:solidFill>
                <a:latin typeface="Arial" panose="020B0604020202020204" pitchFamily="34" charset="0"/>
                <a:cs typeface="Arial" panose="020B0604020202020204" pitchFamily="34" charset="0"/>
              </a:rPr>
              <a:t> die Hexen zuvor die Blättchen an diesen Bäumchen zählen müssen, ehe sie ins Haus gelangen können; bei dieser mühsamen Arbeit überrascht sie der Tag und ihre Macht ist dahin.“ </a:t>
            </a:r>
            <a:r>
              <a:rPr lang="de-DE" sz="1100" dirty="0">
                <a:solidFill>
                  <a:schemeClr val="tx1"/>
                </a:solidFill>
                <a:latin typeface="Arial" panose="020B0604020202020204" pitchFamily="34" charset="0"/>
                <a:cs typeface="Arial" panose="020B0604020202020204" pitchFamily="34" charset="0"/>
              </a:rPr>
              <a:t>(Siegfried Seligmann: Die magischen Heil- und Schutzmittel</a:t>
            </a:r>
          </a:p>
          <a:p>
            <a:r>
              <a:rPr lang="de-DE" sz="1100" dirty="0">
                <a:solidFill>
                  <a:schemeClr val="tx1"/>
                </a:solidFill>
                <a:latin typeface="Arial" panose="020B0604020202020204" pitchFamily="34" charset="0"/>
                <a:cs typeface="Arial" panose="020B0604020202020204" pitchFamily="34" charset="0"/>
              </a:rPr>
              <a:t>aus der belebten Natur – Das Pflanzenreich; Reimer 1996)</a:t>
            </a:r>
          </a:p>
          <a:p>
            <a:endParaRPr lang="de-DE" sz="1100" dirty="0">
              <a:solidFill>
                <a:schemeClr val="tx1"/>
              </a:solidFill>
              <a:latin typeface="Arial" panose="020B0604020202020204" pitchFamily="34" charset="0"/>
              <a:cs typeface="Arial" panose="020B0604020202020204" pitchFamily="34" charset="0"/>
            </a:endParaRPr>
          </a:p>
          <a:p>
            <a:r>
              <a:rPr lang="de-DE" sz="1100" b="1" dirty="0">
                <a:solidFill>
                  <a:schemeClr val="tx1"/>
                </a:solidFill>
                <a:latin typeface="Arial" panose="020B0604020202020204" pitchFamily="34" charset="0"/>
                <a:cs typeface="Arial" panose="020B0604020202020204" pitchFamily="34" charset="0"/>
              </a:rPr>
              <a:t>„</a:t>
            </a:r>
            <a:r>
              <a:rPr lang="de-DE" sz="1100" b="1" i="1" dirty="0">
                <a:solidFill>
                  <a:schemeClr val="tx1"/>
                </a:solidFill>
                <a:latin typeface="Arial" panose="020B0604020202020204" pitchFamily="34" charset="0"/>
                <a:cs typeface="Arial" panose="020B0604020202020204" pitchFamily="34" charset="0"/>
              </a:rPr>
              <a:t>In der Volksmedizin werden Krankheiten</a:t>
            </a:r>
          </a:p>
          <a:p>
            <a:r>
              <a:rPr lang="de-DE" sz="1100" b="1" i="1" dirty="0">
                <a:solidFill>
                  <a:schemeClr val="tx1"/>
                </a:solidFill>
                <a:latin typeface="Arial" panose="020B0604020202020204" pitchFamily="34" charset="0"/>
                <a:cs typeface="Arial" panose="020B0604020202020204" pitchFamily="34" charset="0"/>
              </a:rPr>
              <a:t>wie Gicht und Fieber auf die Birken übertragen</a:t>
            </a:r>
          </a:p>
          <a:p>
            <a:r>
              <a:rPr lang="de-DE" sz="1100" b="1" i="1" dirty="0">
                <a:solidFill>
                  <a:schemeClr val="tx1"/>
                </a:solidFill>
                <a:latin typeface="Arial" panose="020B0604020202020204" pitchFamily="34" charset="0"/>
                <a:cs typeface="Arial" panose="020B0604020202020204" pitchFamily="34" charset="0"/>
              </a:rPr>
              <a:t>bzw. darin verknotet.“ </a:t>
            </a:r>
            <a:r>
              <a:rPr lang="de-DE" sz="1100" dirty="0">
                <a:solidFill>
                  <a:schemeClr val="tx1"/>
                </a:solidFill>
                <a:latin typeface="Arial" panose="020B0604020202020204" pitchFamily="34" charset="0"/>
                <a:cs typeface="Arial" panose="020B0604020202020204" pitchFamily="34" charset="0"/>
              </a:rPr>
              <a:t>(Hanns Bächtold-Stäubli:</a:t>
            </a:r>
          </a:p>
          <a:p>
            <a:r>
              <a:rPr lang="de-DE" sz="1100" dirty="0">
                <a:solidFill>
                  <a:schemeClr val="tx1"/>
                </a:solidFill>
                <a:latin typeface="Arial" panose="020B0604020202020204" pitchFamily="34" charset="0"/>
                <a:cs typeface="Arial" panose="020B0604020202020204" pitchFamily="34" charset="0"/>
              </a:rPr>
              <a:t>Handwörterbuch d. deutschen Aberglaubens)</a:t>
            </a:r>
          </a:p>
          <a:p>
            <a:endParaRPr lang="de-DE" sz="1100" dirty="0">
              <a:solidFill>
                <a:schemeClr val="tx1"/>
              </a:solidFill>
              <a:latin typeface="Arial" panose="020B0604020202020204" pitchFamily="34" charset="0"/>
              <a:cs typeface="Arial" panose="020B0604020202020204" pitchFamily="34" charset="0"/>
            </a:endParaRPr>
          </a:p>
          <a:p>
            <a:r>
              <a:rPr lang="de-DE" sz="1100" b="1" i="1" dirty="0">
                <a:solidFill>
                  <a:schemeClr val="tx1"/>
                </a:solidFill>
                <a:latin typeface="Arial" panose="020B0604020202020204" pitchFamily="34" charset="0"/>
                <a:cs typeface="Arial" panose="020B0604020202020204" pitchFamily="34" charset="0"/>
              </a:rPr>
              <a:t>Birkenbaum, ich schüttle dich,</a:t>
            </a:r>
          </a:p>
          <a:p>
            <a:r>
              <a:rPr lang="de-DE" sz="1100" b="1" i="1" dirty="0">
                <a:solidFill>
                  <a:schemeClr val="tx1"/>
                </a:solidFill>
                <a:latin typeface="Arial" panose="020B0604020202020204" pitchFamily="34" charset="0"/>
                <a:cs typeface="Arial" panose="020B0604020202020204" pitchFamily="34" charset="0"/>
              </a:rPr>
              <a:t>77erlei Gichten quälen mich,</a:t>
            </a:r>
          </a:p>
          <a:p>
            <a:r>
              <a:rPr lang="de-DE" sz="1100" b="1" i="1" dirty="0">
                <a:solidFill>
                  <a:schemeClr val="tx1"/>
                </a:solidFill>
                <a:latin typeface="Arial" panose="020B0604020202020204" pitchFamily="34" charset="0"/>
                <a:cs typeface="Arial" panose="020B0604020202020204" pitchFamily="34" charset="0"/>
              </a:rPr>
              <a:t>Solang sollen sie in dir sein verbunden,</a:t>
            </a:r>
          </a:p>
          <a:p>
            <a:r>
              <a:rPr lang="de-DE" sz="1100" b="1" i="1" dirty="0">
                <a:solidFill>
                  <a:schemeClr val="tx1"/>
                </a:solidFill>
                <a:latin typeface="Arial" panose="020B0604020202020204" pitchFamily="34" charset="0"/>
                <a:cs typeface="Arial" panose="020B0604020202020204" pitchFamily="34" charset="0"/>
              </a:rPr>
              <a:t>Bis meine 77erlei Gichten verschwunden.</a:t>
            </a:r>
          </a:p>
          <a:p>
            <a:r>
              <a:rPr lang="de-DE" sz="1100" dirty="0">
                <a:solidFill>
                  <a:schemeClr val="tx1"/>
                </a:solidFill>
                <a:latin typeface="Arial" panose="020B0604020202020204" pitchFamily="34" charset="0"/>
                <a:cs typeface="Arial" panose="020B0604020202020204" pitchFamily="34" charset="0"/>
              </a:rPr>
              <a:t>(Volksmedizinischer Heilzauberspruch)</a:t>
            </a:r>
          </a:p>
          <a:p>
            <a:endParaRPr lang="de-DE" sz="1100" dirty="0">
              <a:solidFill>
                <a:schemeClr val="tx1"/>
              </a:solidFill>
              <a:latin typeface="Arial" panose="020B0604020202020204" pitchFamily="34" charset="0"/>
              <a:cs typeface="Arial" panose="020B0604020202020204" pitchFamily="34" charset="0"/>
            </a:endParaRPr>
          </a:p>
          <a:p>
            <a:endParaRPr lang="de-DE" sz="1100" dirty="0">
              <a:solidFill>
                <a:schemeClr val="tx1"/>
              </a:solidFill>
              <a:latin typeface="Arial" panose="020B0604020202020204" pitchFamily="34" charset="0"/>
              <a:cs typeface="Arial" panose="020B0604020202020204" pitchFamily="34" charset="0"/>
            </a:endParaRPr>
          </a:p>
        </p:txBody>
      </p:sp>
      <p:sp>
        <p:nvSpPr>
          <p:cNvPr id="3" name="Textfeld 2">
            <a:extLst>
              <a:ext uri="{FF2B5EF4-FFF2-40B4-BE49-F238E27FC236}">
                <a16:creationId xmlns:a16="http://schemas.microsoft.com/office/drawing/2014/main" id="{2AEDD8D3-1055-4577-B04A-0093180783E4}"/>
              </a:ext>
            </a:extLst>
          </p:cNvPr>
          <p:cNvSpPr txBox="1"/>
          <p:nvPr/>
        </p:nvSpPr>
        <p:spPr>
          <a:xfrm>
            <a:off x="152425" y="6244897"/>
            <a:ext cx="4277530" cy="43088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dirty="0">
                <a:latin typeface="Arial" panose="020B0604020202020204" pitchFamily="34" charset="0"/>
                <a:cs typeface="Arial" panose="020B0604020202020204" pitchFamily="34" charset="0"/>
              </a:rPr>
              <a:t>© 3/22 Margret Madejsky, Heilpraktikerin, Angerfeldstr. 10 a, 82205 </a:t>
            </a:r>
            <a:r>
              <a:rPr lang="de-DE" sz="1100" dirty="0" err="1">
                <a:latin typeface="Arial" panose="020B0604020202020204" pitchFamily="34" charset="0"/>
                <a:cs typeface="Arial" panose="020B0604020202020204" pitchFamily="34" charset="0"/>
              </a:rPr>
              <a:t>Gilching,Tel</a:t>
            </a:r>
            <a:r>
              <a:rPr lang="de-DE" sz="1100" dirty="0">
                <a:latin typeface="Arial" panose="020B0604020202020204" pitchFamily="34" charset="0"/>
                <a:cs typeface="Arial" panose="020B0604020202020204" pitchFamily="34" charset="0"/>
              </a:rPr>
              <a:t>. 08105-7769002  </a:t>
            </a:r>
            <a:r>
              <a:rPr lang="de-DE" sz="1100" dirty="0">
                <a:latin typeface="Arial" panose="020B0604020202020204" pitchFamily="34" charset="0"/>
                <a:cs typeface="Arial" panose="020B0604020202020204" pitchFamily="34" charset="0"/>
                <a:hlinkClick r:id="rId2"/>
              </a:rPr>
              <a:t>office@natura-naturans.de</a:t>
            </a:r>
            <a:r>
              <a:rPr lang="de-DE" sz="1100" dirty="0">
                <a:latin typeface="Arial" panose="020B0604020202020204" pitchFamily="34" charset="0"/>
                <a:cs typeface="Arial" panose="020B0604020202020204" pitchFamily="34" charset="0"/>
              </a:rPr>
              <a:t> </a:t>
            </a:r>
          </a:p>
        </p:txBody>
      </p:sp>
      <p:sp>
        <p:nvSpPr>
          <p:cNvPr id="4" name="Textfeld 3">
            <a:extLst>
              <a:ext uri="{FF2B5EF4-FFF2-40B4-BE49-F238E27FC236}">
                <a16:creationId xmlns:a16="http://schemas.microsoft.com/office/drawing/2014/main" id="{7A6E2B94-EAA4-477D-8BAD-AE1BACE41860}"/>
              </a:ext>
            </a:extLst>
          </p:cNvPr>
          <p:cNvSpPr txBox="1"/>
          <p:nvPr/>
        </p:nvSpPr>
        <p:spPr>
          <a:xfrm>
            <a:off x="4714046" y="150921"/>
            <a:ext cx="4287912" cy="6524863"/>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i="1" dirty="0">
                <a:solidFill>
                  <a:schemeClr val="tx1"/>
                </a:solidFill>
                <a:latin typeface="Arial" panose="020B0604020202020204" pitchFamily="34" charset="0"/>
                <a:cs typeface="Arial" panose="020B0604020202020204" pitchFamily="34" charset="0"/>
              </a:rPr>
              <a:t>„Es ist unter allen Bäumen kaum einer / der so zeitlich den </a:t>
            </a:r>
            <a:r>
              <a:rPr lang="de-DE" sz="1100" b="1" i="1" dirty="0" err="1">
                <a:solidFill>
                  <a:schemeClr val="tx1"/>
                </a:solidFill>
                <a:latin typeface="Arial" panose="020B0604020202020204" pitchFamily="34" charset="0"/>
                <a:cs typeface="Arial" panose="020B0604020202020204" pitchFamily="34" charset="0"/>
              </a:rPr>
              <a:t>Safft</a:t>
            </a:r>
            <a:r>
              <a:rPr lang="de-DE" sz="1100" b="1" i="1" dirty="0">
                <a:solidFill>
                  <a:schemeClr val="tx1"/>
                </a:solidFill>
                <a:latin typeface="Arial" panose="020B0604020202020204" pitchFamily="34" charset="0"/>
                <a:cs typeface="Arial" panose="020B0604020202020204" pitchFamily="34" charset="0"/>
              </a:rPr>
              <a:t> an sich zeucht / als die </a:t>
            </a:r>
            <a:r>
              <a:rPr lang="de-DE" sz="1100" b="1" i="1" dirty="0" err="1">
                <a:solidFill>
                  <a:schemeClr val="tx1"/>
                </a:solidFill>
                <a:latin typeface="Arial" panose="020B0604020202020204" pitchFamily="34" charset="0"/>
                <a:cs typeface="Arial" panose="020B0604020202020204" pitchFamily="34" charset="0"/>
              </a:rPr>
              <a:t>Bircken</a:t>
            </a:r>
            <a:r>
              <a:rPr lang="de-DE" sz="1100" b="1" i="1" dirty="0">
                <a:solidFill>
                  <a:schemeClr val="tx1"/>
                </a:solidFill>
                <a:latin typeface="Arial" panose="020B0604020202020204" pitchFamily="34" charset="0"/>
                <a:cs typeface="Arial" panose="020B0604020202020204" pitchFamily="34" charset="0"/>
              </a:rPr>
              <a:t> / dann gleich im </a:t>
            </a:r>
            <a:r>
              <a:rPr lang="de-DE" sz="1100" b="1" i="1" dirty="0" err="1">
                <a:solidFill>
                  <a:schemeClr val="tx1"/>
                </a:solidFill>
                <a:latin typeface="Arial" panose="020B0604020202020204" pitchFamily="34" charset="0"/>
                <a:cs typeface="Arial" panose="020B0604020202020204" pitchFamily="34" charset="0"/>
              </a:rPr>
              <a:t>anfang</a:t>
            </a:r>
            <a:r>
              <a:rPr lang="de-DE" sz="1100" b="1" i="1" dirty="0">
                <a:solidFill>
                  <a:schemeClr val="tx1"/>
                </a:solidFill>
                <a:latin typeface="Arial" panose="020B0604020202020204" pitchFamily="34" charset="0"/>
                <a:cs typeface="Arial" panose="020B0604020202020204" pitchFamily="34" charset="0"/>
              </a:rPr>
              <a:t> </a:t>
            </a:r>
            <a:r>
              <a:rPr lang="de-DE" sz="1100" b="1" i="1" dirty="0" err="1">
                <a:solidFill>
                  <a:schemeClr val="tx1"/>
                </a:solidFill>
                <a:latin typeface="Arial" panose="020B0604020202020204" pitchFamily="34" charset="0"/>
                <a:cs typeface="Arial" panose="020B0604020202020204" pitchFamily="34" charset="0"/>
              </a:rPr>
              <a:t>deß</a:t>
            </a:r>
            <a:r>
              <a:rPr lang="de-DE" sz="1100" b="1" i="1" dirty="0">
                <a:solidFill>
                  <a:schemeClr val="tx1"/>
                </a:solidFill>
                <a:latin typeface="Arial" panose="020B0604020202020204" pitchFamily="34" charset="0"/>
                <a:cs typeface="Arial" panose="020B0604020202020204" pitchFamily="34" charset="0"/>
              </a:rPr>
              <a:t> </a:t>
            </a:r>
            <a:r>
              <a:rPr lang="de-DE" sz="1100" b="1" i="1" dirty="0" err="1">
                <a:solidFill>
                  <a:schemeClr val="tx1"/>
                </a:solidFill>
                <a:latin typeface="Arial" panose="020B0604020202020204" pitchFamily="34" charset="0"/>
                <a:cs typeface="Arial" panose="020B0604020202020204" pitchFamily="34" charset="0"/>
              </a:rPr>
              <a:t>Lentzen</a:t>
            </a:r>
            <a:r>
              <a:rPr lang="de-DE" sz="1100" b="1" i="1" dirty="0">
                <a:solidFill>
                  <a:schemeClr val="tx1"/>
                </a:solidFill>
                <a:latin typeface="Arial" panose="020B0604020202020204" pitchFamily="34" charset="0"/>
                <a:cs typeface="Arial" panose="020B0604020202020204" pitchFamily="34" charset="0"/>
              </a:rPr>
              <a:t> hat sie ihren </a:t>
            </a:r>
            <a:r>
              <a:rPr lang="de-DE" sz="1100" b="1" i="1" dirty="0" err="1">
                <a:solidFill>
                  <a:schemeClr val="tx1"/>
                </a:solidFill>
                <a:latin typeface="Arial" panose="020B0604020202020204" pitchFamily="34" charset="0"/>
                <a:cs typeface="Arial" panose="020B0604020202020204" pitchFamily="34" charset="0"/>
              </a:rPr>
              <a:t>Safft</a:t>
            </a:r>
            <a:r>
              <a:rPr lang="de-DE" sz="1100" b="1" i="1" dirty="0">
                <a:solidFill>
                  <a:schemeClr val="tx1"/>
                </a:solidFill>
                <a:latin typeface="Arial" panose="020B0604020202020204" pitchFamily="34" charset="0"/>
                <a:cs typeface="Arial" panose="020B0604020202020204" pitchFamily="34" charset="0"/>
              </a:rPr>
              <a:t> so </a:t>
            </a:r>
            <a:r>
              <a:rPr lang="de-DE" sz="1100" b="1" i="1" dirty="0" err="1">
                <a:solidFill>
                  <a:schemeClr val="tx1"/>
                </a:solidFill>
                <a:latin typeface="Arial" panose="020B0604020202020204" pitchFamily="34" charset="0"/>
                <a:cs typeface="Arial" panose="020B0604020202020204" pitchFamily="34" charset="0"/>
              </a:rPr>
              <a:t>vollkommenlich</a:t>
            </a:r>
            <a:r>
              <a:rPr lang="de-DE" sz="1100" b="1" i="1" dirty="0">
                <a:solidFill>
                  <a:schemeClr val="tx1"/>
                </a:solidFill>
                <a:latin typeface="Arial" panose="020B0604020202020204" pitchFamily="34" charset="0"/>
                <a:cs typeface="Arial" panose="020B0604020202020204" pitchFamily="34" charset="0"/>
              </a:rPr>
              <a:t> / </a:t>
            </a:r>
            <a:r>
              <a:rPr lang="de-DE" sz="1100" b="1" i="1" dirty="0" err="1">
                <a:solidFill>
                  <a:schemeClr val="tx1"/>
                </a:solidFill>
                <a:latin typeface="Arial" panose="020B0604020202020204" pitchFamily="34" charset="0"/>
                <a:cs typeface="Arial" panose="020B0604020202020204" pitchFamily="34" charset="0"/>
              </a:rPr>
              <a:t>daß</a:t>
            </a:r>
            <a:r>
              <a:rPr lang="de-DE" sz="1100" b="1" i="1" dirty="0">
                <a:solidFill>
                  <a:schemeClr val="tx1"/>
                </a:solidFill>
                <a:latin typeface="Arial" panose="020B0604020202020204" pitchFamily="34" charset="0"/>
                <a:cs typeface="Arial" panose="020B0604020202020204" pitchFamily="34" charset="0"/>
              </a:rPr>
              <a:t> / wann sie mit dem Messer geritzt </a:t>
            </a:r>
            <a:r>
              <a:rPr lang="de-DE" sz="1100" b="1" i="1" dirty="0" err="1">
                <a:solidFill>
                  <a:schemeClr val="tx1"/>
                </a:solidFill>
                <a:latin typeface="Arial" panose="020B0604020202020204" pitchFamily="34" charset="0"/>
                <a:cs typeface="Arial" panose="020B0604020202020204" pitchFamily="34" charset="0"/>
              </a:rPr>
              <a:t>wirdt</a:t>
            </a:r>
            <a:r>
              <a:rPr lang="de-DE" sz="1100" b="1" i="1" dirty="0">
                <a:solidFill>
                  <a:schemeClr val="tx1"/>
                </a:solidFill>
                <a:latin typeface="Arial" panose="020B0604020202020204" pitchFamily="34" charset="0"/>
                <a:cs typeface="Arial" panose="020B0604020202020204" pitchFamily="34" charset="0"/>
              </a:rPr>
              <a:t> / als bald ein lauter </a:t>
            </a:r>
            <a:r>
              <a:rPr lang="de-DE" sz="1100" b="1" i="1" dirty="0" err="1">
                <a:solidFill>
                  <a:schemeClr val="tx1"/>
                </a:solidFill>
                <a:latin typeface="Arial" panose="020B0604020202020204" pitchFamily="34" charset="0"/>
                <a:cs typeface="Arial" panose="020B0604020202020204" pitchFamily="34" charset="0"/>
              </a:rPr>
              <a:t>süsses</a:t>
            </a:r>
            <a:r>
              <a:rPr lang="de-DE" sz="1100" b="1" i="1" dirty="0">
                <a:solidFill>
                  <a:schemeClr val="tx1"/>
                </a:solidFill>
                <a:latin typeface="Arial" panose="020B0604020202020204" pitchFamily="34" charset="0"/>
                <a:cs typeface="Arial" panose="020B0604020202020204" pitchFamily="34" charset="0"/>
              </a:rPr>
              <a:t> Wasser </a:t>
            </a:r>
            <a:r>
              <a:rPr lang="de-DE" sz="1100" b="1" i="1" dirty="0" err="1">
                <a:solidFill>
                  <a:schemeClr val="tx1"/>
                </a:solidFill>
                <a:latin typeface="Arial" panose="020B0604020202020204" pitchFamily="34" charset="0"/>
                <a:cs typeface="Arial" panose="020B0604020202020204" pitchFamily="34" charset="0"/>
              </a:rPr>
              <a:t>herauß</a:t>
            </a:r>
            <a:r>
              <a:rPr lang="de-DE" sz="1100" b="1" i="1" dirty="0">
                <a:solidFill>
                  <a:schemeClr val="tx1"/>
                </a:solidFill>
                <a:latin typeface="Arial" panose="020B0604020202020204" pitchFamily="34" charset="0"/>
                <a:cs typeface="Arial" panose="020B0604020202020204" pitchFamily="34" charset="0"/>
              </a:rPr>
              <a:t> </a:t>
            </a:r>
            <a:r>
              <a:rPr lang="de-DE" sz="1100" b="1" i="1" dirty="0" err="1">
                <a:solidFill>
                  <a:schemeClr val="tx1"/>
                </a:solidFill>
                <a:latin typeface="Arial" panose="020B0604020202020204" pitchFamily="34" charset="0"/>
                <a:cs typeface="Arial" panose="020B0604020202020204" pitchFamily="34" charset="0"/>
              </a:rPr>
              <a:t>fleust</a:t>
            </a:r>
            <a:r>
              <a:rPr lang="de-DE" sz="1100" b="1" i="1" dirty="0">
                <a:solidFill>
                  <a:schemeClr val="tx1"/>
                </a:solidFill>
                <a:latin typeface="Arial" panose="020B0604020202020204" pitchFamily="34" charset="0"/>
                <a:cs typeface="Arial" panose="020B0604020202020204" pitchFamily="34" charset="0"/>
              </a:rPr>
              <a:t> / das nennet man </a:t>
            </a:r>
            <a:r>
              <a:rPr lang="de-DE" sz="1100" b="1" i="1" dirty="0" err="1">
                <a:solidFill>
                  <a:schemeClr val="tx1"/>
                </a:solidFill>
                <a:latin typeface="Arial" panose="020B0604020202020204" pitchFamily="34" charset="0"/>
                <a:cs typeface="Arial" panose="020B0604020202020204" pitchFamily="34" charset="0"/>
              </a:rPr>
              <a:t>Birckenwasser</a:t>
            </a:r>
            <a:r>
              <a:rPr lang="de-DE" sz="1100" b="1" i="1" dirty="0">
                <a:solidFill>
                  <a:schemeClr val="tx1"/>
                </a:solidFill>
                <a:latin typeface="Arial" panose="020B0604020202020204" pitchFamily="34" charset="0"/>
                <a:cs typeface="Arial" panose="020B0604020202020204" pitchFamily="34" charset="0"/>
              </a:rPr>
              <a:t> / damit </a:t>
            </a:r>
            <a:r>
              <a:rPr lang="de-DE" sz="1100" b="1" i="1" dirty="0" err="1">
                <a:solidFill>
                  <a:schemeClr val="tx1"/>
                </a:solidFill>
                <a:latin typeface="Arial" panose="020B0604020202020204" pitchFamily="34" charset="0"/>
                <a:cs typeface="Arial" panose="020B0604020202020204" pitchFamily="34" charset="0"/>
              </a:rPr>
              <a:t>leschen</a:t>
            </a:r>
            <a:r>
              <a:rPr lang="de-DE" sz="1100" b="1" i="1" dirty="0">
                <a:solidFill>
                  <a:schemeClr val="tx1"/>
                </a:solidFill>
                <a:latin typeface="Arial" panose="020B0604020202020204" pitchFamily="34" charset="0"/>
                <a:cs typeface="Arial" panose="020B0604020202020204" pitchFamily="34" charset="0"/>
              </a:rPr>
              <a:t> die Hirten oftmals </a:t>
            </a:r>
            <a:r>
              <a:rPr lang="de-DE" sz="1100" b="1" i="1" dirty="0" err="1">
                <a:solidFill>
                  <a:schemeClr val="tx1"/>
                </a:solidFill>
                <a:latin typeface="Arial" panose="020B0604020202020204" pitchFamily="34" charset="0"/>
                <a:cs typeface="Arial" panose="020B0604020202020204" pitchFamily="34" charset="0"/>
              </a:rPr>
              <a:t>iren</a:t>
            </a:r>
            <a:r>
              <a:rPr lang="de-DE" sz="1100" b="1" i="1" dirty="0">
                <a:solidFill>
                  <a:schemeClr val="tx1"/>
                </a:solidFill>
                <a:latin typeface="Arial" panose="020B0604020202020204" pitchFamily="34" charset="0"/>
                <a:cs typeface="Arial" panose="020B0604020202020204" pitchFamily="34" charset="0"/>
              </a:rPr>
              <a:t> Durst.</a:t>
            </a:r>
          </a:p>
          <a:p>
            <a:r>
              <a:rPr lang="de-DE" sz="1100" b="1" i="1" dirty="0">
                <a:solidFill>
                  <a:schemeClr val="tx1"/>
                </a:solidFill>
                <a:latin typeface="Arial" panose="020B0604020202020204" pitchFamily="34" charset="0"/>
                <a:cs typeface="Arial" panose="020B0604020202020204" pitchFamily="34" charset="0"/>
              </a:rPr>
              <a:t>So man solch Wasser </a:t>
            </a:r>
            <a:r>
              <a:rPr lang="de-DE" sz="1100" b="1" i="1" dirty="0" err="1">
                <a:solidFill>
                  <a:schemeClr val="tx1"/>
                </a:solidFill>
                <a:latin typeface="Arial" panose="020B0604020202020204" pitchFamily="34" charset="0"/>
                <a:cs typeface="Arial" panose="020B0604020202020204" pitchFamily="34" charset="0"/>
              </a:rPr>
              <a:t>offt</a:t>
            </a:r>
            <a:r>
              <a:rPr lang="de-DE" sz="1100" b="1" i="1" dirty="0">
                <a:solidFill>
                  <a:schemeClr val="tx1"/>
                </a:solidFill>
                <a:latin typeface="Arial" panose="020B0604020202020204" pitchFamily="34" charset="0"/>
                <a:cs typeface="Arial" panose="020B0604020202020204" pitchFamily="34" charset="0"/>
              </a:rPr>
              <a:t> </a:t>
            </a:r>
            <a:r>
              <a:rPr lang="de-DE" sz="1100" b="1" i="1" dirty="0" err="1">
                <a:solidFill>
                  <a:schemeClr val="tx1"/>
                </a:solidFill>
                <a:latin typeface="Arial" panose="020B0604020202020204" pitchFamily="34" charset="0"/>
                <a:cs typeface="Arial" panose="020B0604020202020204" pitchFamily="34" charset="0"/>
              </a:rPr>
              <a:t>trincket</a:t>
            </a:r>
            <a:r>
              <a:rPr lang="de-DE" sz="1100" b="1" i="1" dirty="0">
                <a:solidFill>
                  <a:schemeClr val="tx1"/>
                </a:solidFill>
                <a:latin typeface="Arial" panose="020B0604020202020204" pitchFamily="34" charset="0"/>
                <a:cs typeface="Arial" panose="020B0604020202020204" pitchFamily="34" charset="0"/>
              </a:rPr>
              <a:t> / </a:t>
            </a:r>
            <a:r>
              <a:rPr lang="de-DE" sz="1100" b="1" i="1" dirty="0" err="1">
                <a:solidFill>
                  <a:schemeClr val="tx1"/>
                </a:solidFill>
                <a:latin typeface="Arial" panose="020B0604020202020204" pitchFamily="34" charset="0"/>
                <a:cs typeface="Arial" panose="020B0604020202020204" pitchFamily="34" charset="0"/>
              </a:rPr>
              <a:t>allwegen</a:t>
            </a:r>
            <a:r>
              <a:rPr lang="de-DE" sz="1100" b="1" i="1" dirty="0">
                <a:solidFill>
                  <a:schemeClr val="tx1"/>
                </a:solidFill>
                <a:latin typeface="Arial" panose="020B0604020202020204" pitchFamily="34" charset="0"/>
                <a:cs typeface="Arial" panose="020B0604020202020204" pitchFamily="34" charset="0"/>
              </a:rPr>
              <a:t> </a:t>
            </a:r>
            <a:r>
              <a:rPr lang="de-DE" sz="1100" b="1" i="1" dirty="0" err="1">
                <a:solidFill>
                  <a:schemeClr val="tx1"/>
                </a:solidFill>
                <a:latin typeface="Arial" panose="020B0604020202020204" pitchFamily="34" charset="0"/>
                <a:cs typeface="Arial" panose="020B0604020202020204" pitchFamily="34" charset="0"/>
              </a:rPr>
              <a:t>früe</a:t>
            </a:r>
            <a:r>
              <a:rPr lang="de-DE" sz="1100" b="1" i="1" dirty="0">
                <a:solidFill>
                  <a:schemeClr val="tx1"/>
                </a:solidFill>
                <a:latin typeface="Arial" panose="020B0604020202020204" pitchFamily="34" charset="0"/>
                <a:cs typeface="Arial" panose="020B0604020202020204" pitchFamily="34" charset="0"/>
              </a:rPr>
              <a:t> sechs </a:t>
            </a:r>
            <a:r>
              <a:rPr lang="de-DE" sz="1100" b="1" i="1" dirty="0" err="1">
                <a:solidFill>
                  <a:schemeClr val="tx1"/>
                </a:solidFill>
                <a:latin typeface="Arial" panose="020B0604020202020204" pitchFamily="34" charset="0"/>
                <a:cs typeface="Arial" panose="020B0604020202020204" pitchFamily="34" charset="0"/>
              </a:rPr>
              <a:t>lot</a:t>
            </a:r>
            <a:r>
              <a:rPr lang="de-DE" sz="1100" b="1" i="1" dirty="0">
                <a:solidFill>
                  <a:schemeClr val="tx1"/>
                </a:solidFill>
                <a:latin typeface="Arial" panose="020B0604020202020204" pitchFamily="34" charset="0"/>
                <a:cs typeface="Arial" panose="020B0604020202020204" pitchFamily="34" charset="0"/>
              </a:rPr>
              <a:t> / bricht und treibt es den Stein der Nieren und Blasen / vertreibt die </a:t>
            </a:r>
            <a:r>
              <a:rPr lang="de-DE" sz="1100" b="1" i="1" dirty="0" err="1">
                <a:solidFill>
                  <a:schemeClr val="tx1"/>
                </a:solidFill>
                <a:latin typeface="Arial" panose="020B0604020202020204" pitchFamily="34" charset="0"/>
                <a:cs typeface="Arial" panose="020B0604020202020204" pitchFamily="34" charset="0"/>
              </a:rPr>
              <a:t>Geelsucht</a:t>
            </a:r>
            <a:r>
              <a:rPr lang="de-DE" sz="1100" b="1" i="1" dirty="0">
                <a:solidFill>
                  <a:schemeClr val="tx1"/>
                </a:solidFill>
                <a:latin typeface="Arial" panose="020B0604020202020204" pitchFamily="34" charset="0"/>
                <a:cs typeface="Arial" panose="020B0604020202020204" pitchFamily="34" charset="0"/>
              </a:rPr>
              <a:t>“ </a:t>
            </a:r>
            <a:r>
              <a:rPr lang="de-DE" sz="1100" dirty="0">
                <a:solidFill>
                  <a:schemeClr val="tx1"/>
                </a:solidFill>
                <a:latin typeface="Arial" panose="020B0604020202020204" pitchFamily="34" charset="0"/>
                <a:cs typeface="Arial" panose="020B0604020202020204" pitchFamily="34" charset="0"/>
              </a:rPr>
              <a:t>(</a:t>
            </a:r>
            <a:r>
              <a:rPr lang="de-DE" sz="1100" dirty="0" err="1">
                <a:solidFill>
                  <a:schemeClr val="tx1"/>
                </a:solidFill>
                <a:latin typeface="Arial" panose="020B0604020202020204" pitchFamily="34" charset="0"/>
                <a:cs typeface="Arial" panose="020B0604020202020204" pitchFamily="34" charset="0"/>
              </a:rPr>
              <a:t>Matthiolus</a:t>
            </a:r>
            <a:r>
              <a:rPr lang="de-DE" sz="1100" dirty="0">
                <a:solidFill>
                  <a:schemeClr val="tx1"/>
                </a:solidFill>
                <a:latin typeface="Arial" panose="020B0604020202020204" pitchFamily="34" charset="0"/>
                <a:cs typeface="Arial" panose="020B0604020202020204" pitchFamily="34" charset="0"/>
              </a:rPr>
              <a:t>: Kräuterbuch 1626)</a:t>
            </a:r>
          </a:p>
          <a:p>
            <a:r>
              <a:rPr lang="de-DE" sz="11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Aber Achtung! </a:t>
            </a:r>
            <a:r>
              <a:rPr lang="de-DE" sz="1100" dirty="0">
                <a:solidFill>
                  <a:schemeClr val="tx1"/>
                </a:solidFill>
                <a:latin typeface="Arial" panose="020B0604020202020204" pitchFamily="34" charset="0"/>
                <a:cs typeface="Arial" panose="020B0604020202020204" pitchFamily="34" charset="0"/>
              </a:rPr>
              <a:t>Eine Birke anbohren und eine Jungfrau schänden, sind im Volksaberglauben ähnlich schlimme Vergehen!</a:t>
            </a:r>
          </a:p>
          <a:p>
            <a:r>
              <a:rPr lang="de-DE" sz="11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Wichtig</a:t>
            </a:r>
            <a:r>
              <a:rPr lang="de-DE" sz="1100" dirty="0">
                <a:solidFill>
                  <a:schemeClr val="tx1"/>
                </a:solidFill>
                <a:latin typeface="Arial" panose="020B0604020202020204" pitchFamily="34" charset="0"/>
                <a:cs typeface="Arial" panose="020B0604020202020204" pitchFamily="34" charset="0"/>
              </a:rPr>
              <a:t>: Birken darf man nur im eigenen Garten anbohren! Man sollte auch nur wenige Liter Birkenwasser abzapfen und das Bohrloch hinterher gut verschließen, damit der Baum nicht ausblutet.</a:t>
            </a:r>
          </a:p>
          <a:p>
            <a:r>
              <a:rPr lang="de-DE" sz="1100" dirty="0">
                <a:solidFill>
                  <a:schemeClr val="tx1"/>
                </a:solidFill>
                <a:latin typeface="Arial" panose="020B0604020202020204" pitchFamily="34" charset="0"/>
                <a:cs typeface="Arial" panose="020B0604020202020204" pitchFamily="34" charset="0"/>
              </a:rPr>
              <a:t>  </a:t>
            </a:r>
          </a:p>
          <a:p>
            <a:r>
              <a:rPr lang="de-DE" sz="1100" dirty="0">
                <a:solidFill>
                  <a:schemeClr val="tx1"/>
                </a:solidFill>
                <a:latin typeface="Arial" panose="020B0604020202020204" pitchFamily="34" charset="0"/>
                <a:cs typeface="Arial" panose="020B0604020202020204" pitchFamily="34" charset="0"/>
              </a:rPr>
              <a:t>Birkenwasser galt einst als Heilmittel für Nierenkranke (Steinleiden), als Fruchtbarkeits- mittel und als allgemeines Kräftigungsmittel für </a:t>
            </a:r>
            <a:r>
              <a:rPr lang="de-DE" sz="1100" dirty="0" err="1">
                <a:solidFill>
                  <a:schemeClr val="tx1"/>
                </a:solidFill>
                <a:latin typeface="Arial" panose="020B0604020202020204" pitchFamily="34" charset="0"/>
                <a:cs typeface="Arial" panose="020B0604020202020204" pitchFamily="34" charset="0"/>
              </a:rPr>
              <a:t>Siechlinge</a:t>
            </a:r>
            <a:r>
              <a:rPr lang="de-DE" sz="1100" dirty="0">
                <a:solidFill>
                  <a:schemeClr val="tx1"/>
                </a:solidFill>
                <a:latin typeface="Arial" panose="020B0604020202020204" pitchFamily="34" charset="0"/>
                <a:cs typeface="Arial" panose="020B0604020202020204" pitchFamily="34" charset="0"/>
              </a:rPr>
              <a:t> und Wöchnerinnen.</a:t>
            </a: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0011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13E15723-D328-4247-BBC5-66CE8D941327}"/>
              </a:ext>
            </a:extLst>
          </p:cNvPr>
          <p:cNvSpPr txBox="1"/>
          <p:nvPr/>
        </p:nvSpPr>
        <p:spPr>
          <a:xfrm>
            <a:off x="147962" y="177553"/>
            <a:ext cx="4237608" cy="5847755"/>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dirty="0">
                <a:solidFill>
                  <a:schemeClr val="tx1"/>
                </a:solidFill>
                <a:latin typeface="Arial" panose="020B0604020202020204" pitchFamily="34" charset="0"/>
                <a:cs typeface="Arial" panose="020B0604020202020204" pitchFamily="34" charset="0"/>
              </a:rPr>
              <a:t>Was die Alten noch wussten:</a:t>
            </a:r>
          </a:p>
          <a:p>
            <a:r>
              <a:rPr lang="de-DE" sz="1100" dirty="0">
                <a:solidFill>
                  <a:schemeClr val="tx1"/>
                </a:solidFill>
                <a:latin typeface="Arial" panose="020B0604020202020204" pitchFamily="34" charset="0"/>
                <a:cs typeface="Arial" panose="020B0604020202020204" pitchFamily="34" charset="0"/>
              </a:rPr>
              <a:t>  </a:t>
            </a:r>
          </a:p>
          <a:p>
            <a:r>
              <a:rPr lang="de-DE" sz="1100" b="1" i="1" dirty="0">
                <a:solidFill>
                  <a:schemeClr val="tx1"/>
                </a:solidFill>
                <a:latin typeface="Arial" panose="020B0604020202020204" pitchFamily="34" charset="0"/>
                <a:cs typeface="Arial" panose="020B0604020202020204" pitchFamily="34" charset="0"/>
              </a:rPr>
              <a:t>„Aber wenn am Leib eines Menschen seine Haut sich zu röten und beulig zu werden beginnt, (…), nehme er die Knospen, (…) und er erwärme sie an der Sonne oder am Feuer und lege sie so warm auf die Stelle, wo es schmerzt, und er binde ein Tuch darum. Und das tue er oft, und jene Geschwulst wird weichen.“ </a:t>
            </a:r>
            <a:r>
              <a:rPr lang="de-DE" sz="1100" dirty="0">
                <a:solidFill>
                  <a:schemeClr val="tx1"/>
                </a:solidFill>
                <a:latin typeface="Arial" panose="020B0604020202020204" pitchFamily="34" charset="0"/>
                <a:cs typeface="Arial" panose="020B0604020202020204" pitchFamily="34" charset="0"/>
              </a:rPr>
              <a:t>(Hildegard von Bingen,1098 – 1179; &gt;Heilkraft der Natur – </a:t>
            </a:r>
            <a:r>
              <a:rPr lang="de-DE" sz="1100" dirty="0" err="1">
                <a:solidFill>
                  <a:schemeClr val="tx1"/>
                </a:solidFill>
                <a:latin typeface="Arial" panose="020B0604020202020204" pitchFamily="34" charset="0"/>
                <a:cs typeface="Arial" panose="020B0604020202020204" pitchFamily="34" charset="0"/>
              </a:rPr>
              <a:t>Physica</a:t>
            </a:r>
            <a:r>
              <a:rPr lang="de-DE" sz="1100" dirty="0">
                <a:solidFill>
                  <a:schemeClr val="tx1"/>
                </a:solidFill>
                <a:latin typeface="Arial" panose="020B0604020202020204" pitchFamily="34" charset="0"/>
                <a:cs typeface="Arial" panose="020B0604020202020204" pitchFamily="34" charset="0"/>
              </a:rPr>
              <a:t>&lt; Herder)</a:t>
            </a:r>
          </a:p>
          <a:p>
            <a:r>
              <a:rPr lang="de-DE" sz="1100" dirty="0">
                <a:solidFill>
                  <a:schemeClr val="tx1"/>
                </a:solidFill>
                <a:latin typeface="Arial" panose="020B0604020202020204" pitchFamily="34" charset="0"/>
                <a:cs typeface="Arial" panose="020B0604020202020204" pitchFamily="34" charset="0"/>
              </a:rPr>
              <a:t>  </a:t>
            </a: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a:p>
            <a:r>
              <a:rPr lang="de-DE" sz="1100" b="1" i="1" dirty="0">
                <a:solidFill>
                  <a:schemeClr val="tx1"/>
                </a:solidFill>
                <a:latin typeface="Arial" panose="020B0604020202020204" pitchFamily="34" charset="0"/>
                <a:cs typeface="Arial" panose="020B0604020202020204" pitchFamily="34" charset="0"/>
              </a:rPr>
              <a:t>„Im Anfang des </a:t>
            </a:r>
            <a:r>
              <a:rPr lang="de-DE" sz="1100" b="1" i="1" dirty="0" err="1">
                <a:solidFill>
                  <a:schemeClr val="tx1"/>
                </a:solidFill>
                <a:latin typeface="Arial" panose="020B0604020202020204" pitchFamily="34" charset="0"/>
                <a:cs typeface="Arial" panose="020B0604020202020204" pitchFamily="34" charset="0"/>
              </a:rPr>
              <a:t>Lentzen</a:t>
            </a:r>
            <a:r>
              <a:rPr lang="de-DE" sz="1100" b="1" i="1" dirty="0">
                <a:solidFill>
                  <a:schemeClr val="tx1"/>
                </a:solidFill>
                <a:latin typeface="Arial" panose="020B0604020202020204" pitchFamily="34" charset="0"/>
                <a:cs typeface="Arial" panose="020B0604020202020204" pitchFamily="34" charset="0"/>
              </a:rPr>
              <a:t> reißt man die Rinden mit einem Messer auf / so </a:t>
            </a:r>
            <a:r>
              <a:rPr lang="de-DE" sz="1100" b="1" i="1" dirty="0" err="1">
                <a:solidFill>
                  <a:schemeClr val="tx1"/>
                </a:solidFill>
                <a:latin typeface="Arial" panose="020B0604020202020204" pitchFamily="34" charset="0"/>
                <a:cs typeface="Arial" panose="020B0604020202020204" pitchFamily="34" charset="0"/>
              </a:rPr>
              <a:t>fleußt</a:t>
            </a:r>
            <a:r>
              <a:rPr lang="de-DE" sz="1100" b="1" i="1" dirty="0">
                <a:solidFill>
                  <a:schemeClr val="tx1"/>
                </a:solidFill>
                <a:latin typeface="Arial" panose="020B0604020202020204" pitchFamily="34" charset="0"/>
                <a:cs typeface="Arial" panose="020B0604020202020204" pitchFamily="34" charset="0"/>
              </a:rPr>
              <a:t> ein </a:t>
            </a:r>
            <a:r>
              <a:rPr lang="de-DE" sz="1100" b="1" i="1" dirty="0" err="1">
                <a:solidFill>
                  <a:schemeClr val="tx1"/>
                </a:solidFill>
                <a:latin typeface="Arial" panose="020B0604020202020204" pitchFamily="34" charset="0"/>
                <a:cs typeface="Arial" panose="020B0604020202020204" pitchFamily="34" charset="0"/>
              </a:rPr>
              <a:t>süsses</a:t>
            </a:r>
            <a:r>
              <a:rPr lang="de-DE" sz="1100" b="1" i="1" dirty="0">
                <a:solidFill>
                  <a:schemeClr val="tx1"/>
                </a:solidFill>
                <a:latin typeface="Arial" panose="020B0604020202020204" pitchFamily="34" charset="0"/>
                <a:cs typeface="Arial" panose="020B0604020202020204" pitchFamily="34" charset="0"/>
              </a:rPr>
              <a:t> Wasser daraus / das man </a:t>
            </a:r>
            <a:r>
              <a:rPr lang="de-DE" sz="1100" b="1" i="1" dirty="0" err="1">
                <a:solidFill>
                  <a:schemeClr val="tx1"/>
                </a:solidFill>
                <a:latin typeface="Arial" panose="020B0604020202020204" pitchFamily="34" charset="0"/>
                <a:cs typeface="Arial" panose="020B0604020202020204" pitchFamily="34" charset="0"/>
              </a:rPr>
              <a:t>Birckenwasser</a:t>
            </a:r>
            <a:r>
              <a:rPr lang="de-DE" sz="1100" b="1" i="1" dirty="0">
                <a:solidFill>
                  <a:schemeClr val="tx1"/>
                </a:solidFill>
                <a:latin typeface="Arial" panose="020B0604020202020204" pitchFamily="34" charset="0"/>
                <a:cs typeface="Arial" panose="020B0604020202020204" pitchFamily="34" charset="0"/>
              </a:rPr>
              <a:t> nennet / </a:t>
            </a:r>
            <a:r>
              <a:rPr lang="de-DE" sz="1100" b="1" i="1" dirty="0" err="1">
                <a:solidFill>
                  <a:schemeClr val="tx1"/>
                </a:solidFill>
                <a:latin typeface="Arial" panose="020B0604020202020204" pitchFamily="34" charset="0"/>
                <a:cs typeface="Arial" panose="020B0604020202020204" pitchFamily="34" charset="0"/>
              </a:rPr>
              <a:t>darmit</a:t>
            </a:r>
            <a:r>
              <a:rPr lang="de-DE" sz="1100" b="1" i="1" dirty="0">
                <a:solidFill>
                  <a:schemeClr val="tx1"/>
                </a:solidFill>
                <a:latin typeface="Arial" panose="020B0604020202020204" pitchFamily="34" charset="0"/>
                <a:cs typeface="Arial" panose="020B0604020202020204" pitchFamily="34" charset="0"/>
              </a:rPr>
              <a:t> die Hirten oftmals ihren Durst löschen / welches gut soll </a:t>
            </a:r>
            <a:r>
              <a:rPr lang="de-DE" sz="1100" b="1" i="1" dirty="0" err="1">
                <a:solidFill>
                  <a:schemeClr val="tx1"/>
                </a:solidFill>
                <a:latin typeface="Arial" panose="020B0604020202020204" pitchFamily="34" charset="0"/>
                <a:cs typeface="Arial" panose="020B0604020202020204" pitchFamily="34" charset="0"/>
              </a:rPr>
              <a:t>seyn</a:t>
            </a:r>
            <a:r>
              <a:rPr lang="de-DE" sz="1100" b="1" i="1" dirty="0">
                <a:solidFill>
                  <a:schemeClr val="tx1"/>
                </a:solidFill>
                <a:latin typeface="Arial" panose="020B0604020202020204" pitchFamily="34" charset="0"/>
                <a:cs typeface="Arial" panose="020B0604020202020204" pitchFamily="34" charset="0"/>
              </a:rPr>
              <a:t> / den Stein der Nieren und Blasen zu brechen und auszutreiben / wann man </a:t>
            </a:r>
            <a:r>
              <a:rPr lang="de-DE" sz="1100" b="1" i="1" dirty="0" err="1">
                <a:solidFill>
                  <a:schemeClr val="tx1"/>
                </a:solidFill>
                <a:latin typeface="Arial" panose="020B0604020202020204" pitchFamily="34" charset="0"/>
                <a:cs typeface="Arial" panose="020B0604020202020204" pitchFamily="34" charset="0"/>
              </a:rPr>
              <a:t>darvon</a:t>
            </a:r>
            <a:r>
              <a:rPr lang="de-DE" sz="1100" b="1" i="1" dirty="0">
                <a:solidFill>
                  <a:schemeClr val="tx1"/>
                </a:solidFill>
                <a:latin typeface="Arial" panose="020B0604020202020204" pitchFamily="34" charset="0"/>
                <a:cs typeface="Arial" panose="020B0604020202020204" pitchFamily="34" charset="0"/>
              </a:rPr>
              <a:t> </a:t>
            </a:r>
            <a:r>
              <a:rPr lang="de-DE" sz="1100" b="1" i="1" dirty="0" err="1">
                <a:solidFill>
                  <a:schemeClr val="tx1"/>
                </a:solidFill>
                <a:latin typeface="Arial" panose="020B0604020202020204" pitchFamily="34" charset="0"/>
                <a:cs typeface="Arial" panose="020B0604020202020204" pitchFamily="34" charset="0"/>
              </a:rPr>
              <a:t>trincket</a:t>
            </a:r>
            <a:r>
              <a:rPr lang="de-DE" sz="1100" b="1" i="1" dirty="0">
                <a:solidFill>
                  <a:schemeClr val="tx1"/>
                </a:solidFill>
                <a:latin typeface="Arial" panose="020B0604020202020204" pitchFamily="34" charset="0"/>
                <a:cs typeface="Arial" panose="020B0604020202020204" pitchFamily="34" charset="0"/>
              </a:rPr>
              <a:t> / (…</a:t>
            </a:r>
            <a:r>
              <a:rPr lang="de-DE" sz="1100" dirty="0">
                <a:solidFill>
                  <a:schemeClr val="tx1"/>
                </a:solidFill>
                <a:latin typeface="Arial" panose="020B0604020202020204" pitchFamily="34" charset="0"/>
                <a:cs typeface="Arial" panose="020B0604020202020204" pitchFamily="34" charset="0"/>
              </a:rPr>
              <a:t>) (Jakobus </a:t>
            </a:r>
            <a:r>
              <a:rPr lang="de-DE" sz="1100" dirty="0" err="1">
                <a:solidFill>
                  <a:schemeClr val="tx1"/>
                </a:solidFill>
                <a:latin typeface="Arial" panose="020B0604020202020204" pitchFamily="34" charset="0"/>
                <a:cs typeface="Arial" panose="020B0604020202020204" pitchFamily="34" charset="0"/>
              </a:rPr>
              <a:t>Tabernaemontanus</a:t>
            </a:r>
            <a:r>
              <a:rPr lang="de-DE" sz="1100" dirty="0">
                <a:solidFill>
                  <a:schemeClr val="tx1"/>
                </a:solidFill>
                <a:latin typeface="Arial" panose="020B0604020202020204" pitchFamily="34" charset="0"/>
                <a:cs typeface="Arial" panose="020B0604020202020204" pitchFamily="34" charset="0"/>
              </a:rPr>
              <a:t>: Kräuterbuch 1731)</a:t>
            </a:r>
          </a:p>
          <a:p>
            <a:r>
              <a:rPr lang="de-DE" sz="1100" dirty="0">
                <a:solidFill>
                  <a:schemeClr val="tx1"/>
                </a:solidFill>
                <a:latin typeface="Arial" panose="020B0604020202020204" pitchFamily="34" charset="0"/>
                <a:cs typeface="Arial" panose="020B0604020202020204" pitchFamily="34" charset="0"/>
              </a:rPr>
              <a:t>  </a:t>
            </a: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a:p>
            <a:r>
              <a:rPr lang="de-DE" sz="1100" b="1" i="1" dirty="0">
                <a:solidFill>
                  <a:schemeClr val="tx1"/>
                </a:solidFill>
                <a:latin typeface="Arial" panose="020B0604020202020204" pitchFamily="34" charset="0"/>
                <a:cs typeface="Arial" panose="020B0604020202020204" pitchFamily="34" charset="0"/>
              </a:rPr>
              <a:t>„Etliche schlechte </a:t>
            </a:r>
            <a:r>
              <a:rPr lang="de-DE" sz="1100" b="1" i="1" dirty="0" err="1">
                <a:solidFill>
                  <a:schemeClr val="tx1"/>
                </a:solidFill>
                <a:latin typeface="Arial" panose="020B0604020202020204" pitchFamily="34" charset="0"/>
                <a:cs typeface="Arial" panose="020B0604020202020204" pitchFamily="34" charset="0"/>
              </a:rPr>
              <a:t>Leut</a:t>
            </a:r>
            <a:r>
              <a:rPr lang="de-DE" sz="1100" b="1" i="1" dirty="0">
                <a:solidFill>
                  <a:schemeClr val="tx1"/>
                </a:solidFill>
                <a:latin typeface="Arial" panose="020B0604020202020204" pitchFamily="34" charset="0"/>
                <a:cs typeface="Arial" panose="020B0604020202020204" pitchFamily="34" charset="0"/>
              </a:rPr>
              <a:t> lassen </a:t>
            </a:r>
            <a:r>
              <a:rPr lang="de-DE" sz="1100" b="1" i="1" dirty="0" err="1">
                <a:solidFill>
                  <a:schemeClr val="tx1"/>
                </a:solidFill>
                <a:latin typeface="Arial" panose="020B0604020202020204" pitchFamily="34" charset="0"/>
                <a:cs typeface="Arial" panose="020B0604020202020204" pitchFamily="34" charset="0"/>
              </a:rPr>
              <a:t>diß</a:t>
            </a:r>
            <a:r>
              <a:rPr lang="de-DE" sz="1100" b="1" i="1" dirty="0">
                <a:solidFill>
                  <a:schemeClr val="tx1"/>
                </a:solidFill>
                <a:latin typeface="Arial" panose="020B0604020202020204" pitchFamily="34" charset="0"/>
                <a:cs typeface="Arial" panose="020B0604020202020204" pitchFamily="34" charset="0"/>
              </a:rPr>
              <a:t> Laub sieden in einem Wasser / und baden darinnen für die </a:t>
            </a:r>
            <a:r>
              <a:rPr lang="de-DE" sz="1100" b="1" i="1" dirty="0" err="1">
                <a:solidFill>
                  <a:schemeClr val="tx1"/>
                </a:solidFill>
                <a:latin typeface="Arial" panose="020B0604020202020204" pitchFamily="34" charset="0"/>
                <a:cs typeface="Arial" panose="020B0604020202020204" pitchFamily="34" charset="0"/>
              </a:rPr>
              <a:t>Reude</a:t>
            </a:r>
            <a:r>
              <a:rPr lang="de-DE" sz="1100" b="1" i="1" dirty="0">
                <a:solidFill>
                  <a:schemeClr val="tx1"/>
                </a:solidFill>
                <a:latin typeface="Arial" panose="020B0604020202020204" pitchFamily="34" charset="0"/>
                <a:cs typeface="Arial" panose="020B0604020202020204" pitchFamily="34" charset="0"/>
              </a:rPr>
              <a:t>.“</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Matthiolus</a:t>
            </a:r>
            <a:r>
              <a:rPr lang="de-DE" sz="1100" dirty="0">
                <a:solidFill>
                  <a:schemeClr val="tx1"/>
                </a:solidFill>
                <a:latin typeface="Arial" panose="020B0604020202020204" pitchFamily="34" charset="0"/>
                <a:cs typeface="Arial" panose="020B0604020202020204" pitchFamily="34" charset="0"/>
              </a:rPr>
              <a:t> 1626)</a:t>
            </a:r>
          </a:p>
          <a:p>
            <a:r>
              <a:rPr lang="de-DE" sz="1100" dirty="0">
                <a:solidFill>
                  <a:schemeClr val="tx1"/>
                </a:solidFill>
                <a:latin typeface="Arial" panose="020B0604020202020204" pitchFamily="34" charset="0"/>
                <a:cs typeface="Arial" panose="020B0604020202020204" pitchFamily="34" charset="0"/>
              </a:rPr>
              <a:t>  </a:t>
            </a: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a:p>
            <a:r>
              <a:rPr lang="de-DE" sz="1100" b="1" i="1" dirty="0">
                <a:solidFill>
                  <a:schemeClr val="tx1"/>
                </a:solidFill>
                <a:latin typeface="Arial" panose="020B0604020202020204" pitchFamily="34" charset="0"/>
                <a:cs typeface="Arial" panose="020B0604020202020204" pitchFamily="34" charset="0"/>
              </a:rPr>
              <a:t>„Als weitere Anwendungsgebiete der Birkenblätterabkochung in der Volksheilkunde sind zu benennen: Blutarmut, Wechselfieber, Skorbut und Darmschmarotzer.“ </a:t>
            </a:r>
            <a:r>
              <a:rPr lang="de-DE" sz="1100" dirty="0">
                <a:solidFill>
                  <a:schemeClr val="tx1"/>
                </a:solidFill>
                <a:latin typeface="Arial" panose="020B0604020202020204" pitchFamily="34" charset="0"/>
                <a:cs typeface="Arial" panose="020B0604020202020204" pitchFamily="34" charset="0"/>
              </a:rPr>
              <a:t>(Ludwig Kroeber, 1937)</a:t>
            </a: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p:txBody>
      </p:sp>
      <p:sp>
        <p:nvSpPr>
          <p:cNvPr id="3" name="Textfeld 2">
            <a:extLst>
              <a:ext uri="{FF2B5EF4-FFF2-40B4-BE49-F238E27FC236}">
                <a16:creationId xmlns:a16="http://schemas.microsoft.com/office/drawing/2014/main" id="{226E2E59-81D5-44F2-A84D-CDED146EF897}"/>
              </a:ext>
            </a:extLst>
          </p:cNvPr>
          <p:cNvSpPr txBox="1"/>
          <p:nvPr/>
        </p:nvSpPr>
        <p:spPr>
          <a:xfrm>
            <a:off x="4758432" y="177553"/>
            <a:ext cx="4237606" cy="63555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dirty="0">
                <a:solidFill>
                  <a:schemeClr val="tx1"/>
                </a:solidFill>
                <a:latin typeface="Arial" panose="020B0604020202020204" pitchFamily="34" charset="0"/>
                <a:cs typeface="Arial" panose="020B0604020202020204" pitchFamily="34" charset="0"/>
              </a:rPr>
              <a:t>Handelsübliche Birkenarzneien</a:t>
            </a:r>
          </a:p>
          <a:p>
            <a:r>
              <a:rPr lang="de-DE" sz="1100" dirty="0">
                <a:solidFill>
                  <a:schemeClr val="tx1"/>
                </a:solidFill>
                <a:latin typeface="Arial" panose="020B0604020202020204" pitchFamily="34" charset="0"/>
                <a:cs typeface="Arial" panose="020B0604020202020204" pitchFamily="34" charset="0"/>
              </a:rPr>
              <a:t>  </a:t>
            </a:r>
          </a:p>
          <a:p>
            <a:r>
              <a:rPr lang="de-DE" sz="1100" b="1" i="1" dirty="0">
                <a:solidFill>
                  <a:schemeClr val="tx1"/>
                </a:solidFill>
                <a:latin typeface="Arial" panose="020B0604020202020204" pitchFamily="34" charset="0"/>
                <a:cs typeface="Arial" panose="020B0604020202020204" pitchFamily="34" charset="0"/>
              </a:rPr>
              <a:t>„Die den Finnländern einen beliebten Tee abgebenden Birkenknospen liefern bei der Destillation ein angenehm riechendes ätherisches Öl, das der Herstellung von Birkenhaarwässern dient.“ </a:t>
            </a:r>
            <a:r>
              <a:rPr lang="de-DE" sz="1100" dirty="0">
                <a:solidFill>
                  <a:schemeClr val="tx1"/>
                </a:solidFill>
                <a:latin typeface="Arial" panose="020B0604020202020204" pitchFamily="34" charset="0"/>
                <a:cs typeface="Arial" panose="020B0604020202020204" pitchFamily="34" charset="0"/>
              </a:rPr>
              <a:t>(Ludwig Kroeber: Das neuzeitliche Kräuterbuch)</a:t>
            </a:r>
          </a:p>
          <a:p>
            <a:r>
              <a:rPr lang="de-DE" sz="1100" dirty="0">
                <a:solidFill>
                  <a:schemeClr val="tx1"/>
                </a:solidFill>
                <a:latin typeface="Arial" panose="020B0604020202020204" pitchFamily="34" charset="0"/>
                <a:cs typeface="Arial" panose="020B0604020202020204" pitchFamily="34" charset="0"/>
              </a:rPr>
              <a:t>  </a:t>
            </a:r>
          </a:p>
          <a:p>
            <a:pPr marL="285750" indent="-285750">
              <a:buFont typeface="Wingdings" panose="05000000000000000000" pitchFamily="2" charset="2"/>
              <a:buChar char="§"/>
            </a:pPr>
            <a:r>
              <a:rPr lang="de-DE" sz="1100" b="1" dirty="0">
                <a:solidFill>
                  <a:schemeClr val="tx1"/>
                </a:solidFill>
                <a:latin typeface="Arial" panose="020B0604020202020204" pitchFamily="34" charset="0"/>
                <a:cs typeface="Arial" panose="020B0604020202020204" pitchFamily="34" charset="0"/>
              </a:rPr>
              <a:t>Birkenblätter</a:t>
            </a:r>
            <a:br>
              <a:rPr lang="de-DE" sz="1100" b="1" dirty="0">
                <a:solidFill>
                  <a:schemeClr val="tx1"/>
                </a:solidFill>
                <a:latin typeface="Arial" panose="020B0604020202020204" pitchFamily="34" charset="0"/>
                <a:cs typeface="Arial" panose="020B0604020202020204" pitchFamily="34" charset="0"/>
              </a:rPr>
            </a:br>
            <a:br>
              <a:rPr lang="de-DE" sz="1100" b="1"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de-DE" sz="1100" b="1" dirty="0">
                <a:solidFill>
                  <a:schemeClr val="tx1"/>
                </a:solidFill>
                <a:latin typeface="Arial" panose="020B0604020202020204" pitchFamily="34" charset="0"/>
                <a:cs typeface="Arial" panose="020B0604020202020204" pitchFamily="34" charset="0"/>
              </a:rPr>
              <a:t>Birkenknospen</a:t>
            </a:r>
            <a:br>
              <a:rPr lang="de-DE" sz="1100" b="1" dirty="0">
                <a:solidFill>
                  <a:schemeClr val="tx1"/>
                </a:solidFill>
                <a:latin typeface="Arial" panose="020B0604020202020204" pitchFamily="34" charset="0"/>
                <a:cs typeface="Arial" panose="020B0604020202020204" pitchFamily="34" charset="0"/>
              </a:rPr>
            </a:br>
            <a:br>
              <a:rPr lang="de-DE" sz="1100" b="1"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de-DE" sz="1100" b="1" dirty="0">
                <a:solidFill>
                  <a:schemeClr val="tx1"/>
                </a:solidFill>
                <a:latin typeface="Arial" panose="020B0604020202020204" pitchFamily="34" charset="0"/>
                <a:cs typeface="Arial" panose="020B0604020202020204" pitchFamily="34" charset="0"/>
              </a:rPr>
              <a:t>Birkenrinde</a:t>
            </a:r>
            <a:r>
              <a:rPr lang="de-DE" sz="1100" dirty="0">
                <a:solidFill>
                  <a:schemeClr val="tx1"/>
                </a:solidFill>
                <a:latin typeface="Arial" panose="020B0604020202020204" pitchFamily="34" charset="0"/>
                <a:cs typeface="Arial" panose="020B0604020202020204" pitchFamily="34" charset="0"/>
              </a:rPr>
              <a:t> </a:t>
            </a: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de-DE" sz="1100" b="1" dirty="0">
                <a:solidFill>
                  <a:schemeClr val="tx1"/>
                </a:solidFill>
                <a:latin typeface="Arial" panose="020B0604020202020204" pitchFamily="34" charset="0"/>
                <a:cs typeface="Arial" panose="020B0604020202020204" pitchFamily="34" charset="0"/>
              </a:rPr>
              <a:t>Birkenkohle</a:t>
            </a:r>
            <a:br>
              <a:rPr lang="de-DE" sz="1100" b="1" dirty="0">
                <a:solidFill>
                  <a:schemeClr val="tx1"/>
                </a:solidFill>
                <a:latin typeface="Arial" panose="020B0604020202020204" pitchFamily="34" charset="0"/>
                <a:cs typeface="Arial" panose="020B0604020202020204" pitchFamily="34" charset="0"/>
              </a:rPr>
            </a:br>
            <a:br>
              <a:rPr lang="de-DE" sz="1100" b="1"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de-DE" sz="1100" b="1" dirty="0">
                <a:solidFill>
                  <a:schemeClr val="tx1"/>
                </a:solidFill>
                <a:latin typeface="Arial" panose="020B0604020202020204" pitchFamily="34" charset="0"/>
                <a:cs typeface="Arial" panose="020B0604020202020204" pitchFamily="34" charset="0"/>
              </a:rPr>
              <a:t>Birkenteer</a:t>
            </a:r>
            <a:r>
              <a:rPr lang="de-DE" sz="1100" dirty="0">
                <a:solidFill>
                  <a:schemeClr val="tx1"/>
                </a:solidFill>
                <a:latin typeface="Arial" panose="020B0604020202020204" pitchFamily="34" charset="0"/>
                <a:cs typeface="Arial" panose="020B0604020202020204" pitchFamily="34" charset="0"/>
              </a:rPr>
              <a:t> </a:t>
            </a: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de-DE" sz="1100" b="1" dirty="0">
                <a:solidFill>
                  <a:schemeClr val="tx1"/>
                </a:solidFill>
                <a:latin typeface="Arial" panose="020B0604020202020204" pitchFamily="34" charset="0"/>
                <a:cs typeface="Arial" panose="020B0604020202020204" pitchFamily="34" charset="0"/>
              </a:rPr>
              <a:t>Birkenmistel</a:t>
            </a:r>
            <a:br>
              <a:rPr lang="de-DE" sz="1100" b="1" dirty="0">
                <a:solidFill>
                  <a:schemeClr val="tx1"/>
                </a:solidFill>
                <a:latin typeface="Arial" panose="020B0604020202020204" pitchFamily="34" charset="0"/>
                <a:cs typeface="Arial" panose="020B0604020202020204" pitchFamily="34" charset="0"/>
              </a:rPr>
            </a:br>
            <a:br>
              <a:rPr lang="de-DE" sz="1100" b="1" dirty="0">
                <a:solidFill>
                  <a:schemeClr val="tx1"/>
                </a:solidFill>
                <a:latin typeface="Arial" panose="020B0604020202020204" pitchFamily="34" charset="0"/>
                <a:cs typeface="Arial" panose="020B0604020202020204" pitchFamily="34" charset="0"/>
              </a:rPr>
            </a:br>
            <a:endParaRPr lang="de-DE" sz="1100" b="1"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de-DE" sz="1100" b="1" dirty="0">
                <a:solidFill>
                  <a:schemeClr val="tx1"/>
                </a:solidFill>
                <a:latin typeface="Arial" panose="020B0604020202020204" pitchFamily="34" charset="0"/>
                <a:cs typeface="Arial" panose="020B0604020202020204" pitchFamily="34" charset="0"/>
              </a:rPr>
              <a:t>Birkensaft</a:t>
            </a:r>
            <a:r>
              <a:rPr lang="de-DE" sz="1100" dirty="0">
                <a:solidFill>
                  <a:schemeClr val="tx1"/>
                </a:solidFill>
                <a:latin typeface="Arial" panose="020B0604020202020204" pitchFamily="34" charset="0"/>
                <a:cs typeface="Arial" panose="020B0604020202020204" pitchFamily="34" charset="0"/>
              </a:rPr>
              <a:t> </a:t>
            </a: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de-DE" sz="1100" b="1" dirty="0">
                <a:solidFill>
                  <a:schemeClr val="tx1"/>
                </a:solidFill>
                <a:latin typeface="Arial" panose="020B0604020202020204" pitchFamily="34" charset="0"/>
                <a:cs typeface="Arial" panose="020B0604020202020204" pitchFamily="34" charset="0"/>
              </a:rPr>
              <a:t>Birkenporling</a:t>
            </a:r>
            <a:br>
              <a:rPr lang="de-DE" sz="1100" b="1" dirty="0">
                <a:solidFill>
                  <a:schemeClr val="tx1"/>
                </a:solidFill>
                <a:latin typeface="Arial" panose="020B0604020202020204" pitchFamily="34" charset="0"/>
                <a:cs typeface="Arial" panose="020B0604020202020204" pitchFamily="34" charset="0"/>
              </a:rPr>
            </a:br>
            <a:br>
              <a:rPr lang="de-DE" sz="1100" b="1"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de-DE" sz="1100" b="1" dirty="0" err="1">
                <a:solidFill>
                  <a:schemeClr val="tx1"/>
                </a:solidFill>
                <a:latin typeface="Arial" panose="020B0604020202020204" pitchFamily="34" charset="0"/>
                <a:cs typeface="Arial" panose="020B0604020202020204" pitchFamily="34" charset="0"/>
              </a:rPr>
              <a:t>Chaga</a:t>
            </a:r>
            <a:r>
              <a:rPr lang="de-DE" sz="1100" b="1" dirty="0">
                <a:solidFill>
                  <a:schemeClr val="tx1"/>
                </a:solidFill>
                <a:latin typeface="Arial" panose="020B0604020202020204" pitchFamily="34" charset="0"/>
                <a:cs typeface="Arial" panose="020B0604020202020204" pitchFamily="34" charset="0"/>
              </a:rPr>
              <a:t> Pilz</a:t>
            </a:r>
            <a:br>
              <a:rPr lang="de-DE" sz="1100" b="1" dirty="0">
                <a:solidFill>
                  <a:schemeClr val="tx1"/>
                </a:solidFill>
                <a:latin typeface="Arial" panose="020B0604020202020204" pitchFamily="34" charset="0"/>
                <a:cs typeface="Arial" panose="020B0604020202020204" pitchFamily="34" charset="0"/>
              </a:rPr>
            </a:br>
            <a:r>
              <a:rPr lang="de-DE" sz="1100" b="1" dirty="0">
                <a:solidFill>
                  <a:schemeClr val="tx1"/>
                </a:solidFill>
                <a:latin typeface="Arial" panose="020B0604020202020204" pitchFamily="34" charset="0"/>
                <a:cs typeface="Arial" panose="020B0604020202020204" pitchFamily="34" charset="0"/>
              </a:rPr>
              <a:t> </a:t>
            </a:r>
            <a:br>
              <a:rPr lang="de-DE" sz="1100" b="1" dirty="0">
                <a:solidFill>
                  <a:schemeClr val="tx1"/>
                </a:solidFill>
                <a:latin typeface="Arial" panose="020B0604020202020204" pitchFamily="34" charset="0"/>
                <a:cs typeface="Arial" panose="020B0604020202020204" pitchFamily="34" charset="0"/>
              </a:rPr>
            </a:br>
            <a:br>
              <a:rPr lang="de-DE" sz="1100" b="1" dirty="0">
                <a:solidFill>
                  <a:schemeClr val="tx1"/>
                </a:solidFill>
                <a:latin typeface="Arial" panose="020B0604020202020204" pitchFamily="34" charset="0"/>
                <a:cs typeface="Arial" panose="020B0604020202020204" pitchFamily="34" charset="0"/>
              </a:rPr>
            </a:br>
            <a:br>
              <a:rPr lang="de-DE" sz="1100" b="1" dirty="0">
                <a:solidFill>
                  <a:schemeClr val="tx1"/>
                </a:solidFill>
                <a:latin typeface="Arial" panose="020B0604020202020204" pitchFamily="34" charset="0"/>
                <a:cs typeface="Arial" panose="020B0604020202020204" pitchFamily="34" charset="0"/>
              </a:rPr>
            </a:br>
            <a:r>
              <a:rPr lang="de-DE" sz="1100" b="1" dirty="0">
                <a:solidFill>
                  <a:schemeClr val="tx1"/>
                </a:solidFill>
                <a:latin typeface="Arial" panose="020B0604020202020204" pitchFamily="34" charset="0"/>
                <a:cs typeface="Arial" panose="020B0604020202020204" pitchFamily="34" charset="0"/>
              </a:rPr>
              <a:t> </a:t>
            </a:r>
            <a:endParaRPr lang="de-DE" sz="1100" dirty="0">
              <a:solidFill>
                <a:schemeClr val="tx1"/>
              </a:solidFill>
              <a:latin typeface="Arial" panose="020B0604020202020204" pitchFamily="34" charset="0"/>
              <a:cs typeface="Arial" panose="020B0604020202020204" pitchFamily="34" charset="0"/>
            </a:endParaRPr>
          </a:p>
        </p:txBody>
      </p:sp>
      <p:sp>
        <p:nvSpPr>
          <p:cNvPr id="4" name="Textfeld 3">
            <a:extLst>
              <a:ext uri="{FF2B5EF4-FFF2-40B4-BE49-F238E27FC236}">
                <a16:creationId xmlns:a16="http://schemas.microsoft.com/office/drawing/2014/main" id="{6DAC99DA-7D2C-4636-ADFD-C96DCBB91080}"/>
              </a:ext>
            </a:extLst>
          </p:cNvPr>
          <p:cNvSpPr txBox="1"/>
          <p:nvPr/>
        </p:nvSpPr>
        <p:spPr>
          <a:xfrm>
            <a:off x="152427" y="6198672"/>
            <a:ext cx="4277530" cy="43088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dirty="0">
                <a:latin typeface="Arial" panose="020B0604020202020204" pitchFamily="34" charset="0"/>
                <a:cs typeface="Arial" panose="020B0604020202020204" pitchFamily="34" charset="0"/>
              </a:rPr>
              <a:t>© 3/22 Margret Madejsky, Heilpraktikerin, Angerfeldstr. 10 a, 82205 </a:t>
            </a:r>
            <a:r>
              <a:rPr lang="de-DE" sz="1100" dirty="0" err="1">
                <a:latin typeface="Arial" panose="020B0604020202020204" pitchFamily="34" charset="0"/>
                <a:cs typeface="Arial" panose="020B0604020202020204" pitchFamily="34" charset="0"/>
              </a:rPr>
              <a:t>Gilching,Tel</a:t>
            </a:r>
            <a:r>
              <a:rPr lang="de-DE" sz="1100" dirty="0">
                <a:latin typeface="Arial" panose="020B0604020202020204" pitchFamily="34" charset="0"/>
                <a:cs typeface="Arial" panose="020B0604020202020204" pitchFamily="34" charset="0"/>
              </a:rPr>
              <a:t>. 08105-7769002  </a:t>
            </a:r>
            <a:r>
              <a:rPr lang="de-DE" sz="1100" dirty="0">
                <a:latin typeface="Arial" panose="020B0604020202020204" pitchFamily="34" charset="0"/>
                <a:cs typeface="Arial" panose="020B0604020202020204" pitchFamily="34" charset="0"/>
                <a:hlinkClick r:id="rId2"/>
              </a:rPr>
              <a:t>office@natura-naturans.de</a:t>
            </a:r>
            <a:r>
              <a:rPr lang="de-DE" sz="11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676050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B7ACBAC3-CD52-4C9E-91C1-B564271FB1F8}"/>
              </a:ext>
            </a:extLst>
          </p:cNvPr>
          <p:cNvSpPr txBox="1"/>
          <p:nvPr/>
        </p:nvSpPr>
        <p:spPr>
          <a:xfrm>
            <a:off x="4678533" y="106533"/>
            <a:ext cx="4296791" cy="5001369"/>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dirty="0">
                <a:solidFill>
                  <a:schemeClr val="tx1"/>
                </a:solidFill>
                <a:latin typeface="Arial" panose="020B0604020202020204" pitchFamily="34" charset="0"/>
                <a:cs typeface="Arial" panose="020B0604020202020204" pitchFamily="34" charset="0"/>
              </a:rPr>
              <a:t>Birkenblätterrezepte</a:t>
            </a:r>
          </a:p>
          <a:p>
            <a:r>
              <a:rPr lang="de-DE" sz="1100" dirty="0">
                <a:solidFill>
                  <a:schemeClr val="tx1"/>
                </a:solidFill>
                <a:latin typeface="Arial" panose="020B0604020202020204" pitchFamily="34" charset="0"/>
                <a:cs typeface="Arial" panose="020B0604020202020204" pitchFamily="34" charset="0"/>
              </a:rPr>
              <a:t>      </a:t>
            </a:r>
          </a:p>
          <a:p>
            <a:r>
              <a:rPr lang="de-DE" sz="1100" b="1" i="1" dirty="0">
                <a:solidFill>
                  <a:schemeClr val="tx1"/>
                </a:solidFill>
                <a:latin typeface="Arial" panose="020B0604020202020204" pitchFamily="34" charset="0"/>
                <a:cs typeface="Arial" panose="020B0604020202020204" pitchFamily="34" charset="0"/>
              </a:rPr>
              <a:t>„Ein Schulmittel der </a:t>
            </a:r>
            <a:r>
              <a:rPr lang="de-DE" sz="1100" b="1" i="1" dirty="0" err="1">
                <a:solidFill>
                  <a:schemeClr val="tx1"/>
                </a:solidFill>
                <a:latin typeface="Arial" panose="020B0604020202020204" pitchFamily="34" charset="0"/>
                <a:cs typeface="Arial" panose="020B0604020202020204" pitchFamily="34" charset="0"/>
              </a:rPr>
              <a:t>Landbader</a:t>
            </a:r>
            <a:r>
              <a:rPr lang="de-DE" sz="1100" b="1" i="1" dirty="0">
                <a:solidFill>
                  <a:schemeClr val="tx1"/>
                </a:solidFill>
                <a:latin typeface="Arial" panose="020B0604020202020204" pitchFamily="34" charset="0"/>
                <a:cs typeface="Arial" panose="020B0604020202020204" pitchFamily="34" charset="0"/>
              </a:rPr>
              <a:t> gegen den Brand und fressenden Krebs war grünes Birkenlaub, dass man klein machte und drei Wochen in Weißbier gären ließ.“ </a:t>
            </a:r>
            <a:r>
              <a:rPr lang="de-DE" sz="1100" dirty="0">
                <a:solidFill>
                  <a:schemeClr val="tx1"/>
                </a:solidFill>
                <a:latin typeface="Arial" panose="020B0604020202020204" pitchFamily="34" charset="0"/>
                <a:cs typeface="Arial" panose="020B0604020202020204" pitchFamily="34" charset="0"/>
              </a:rPr>
              <a:t>(Gerhard Madaus: Lehrbuch der Biologischen Heilmittel Bd. 4: 710-721)</a:t>
            </a:r>
          </a:p>
          <a:p>
            <a:r>
              <a:rPr lang="de-DE" sz="11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Rheumateemischung</a:t>
            </a:r>
          </a:p>
          <a:p>
            <a:r>
              <a:rPr lang="de-DE" sz="1100" dirty="0">
                <a:solidFill>
                  <a:schemeClr val="tx1"/>
                </a:solidFill>
                <a:latin typeface="Arial" panose="020B0604020202020204" pitchFamily="34" charset="0"/>
                <a:cs typeface="Arial" panose="020B0604020202020204" pitchFamily="34" charset="0"/>
              </a:rPr>
              <a:t>Birkenblätter 50 g</a:t>
            </a:r>
          </a:p>
          <a:p>
            <a:r>
              <a:rPr lang="de-DE" sz="1100" dirty="0">
                <a:solidFill>
                  <a:schemeClr val="tx1"/>
                </a:solidFill>
                <a:latin typeface="Arial" panose="020B0604020202020204" pitchFamily="34" charset="0"/>
                <a:cs typeface="Arial" panose="020B0604020202020204" pitchFamily="34" charset="0"/>
              </a:rPr>
              <a:t>Brennnesselblätter 20 g</a:t>
            </a:r>
          </a:p>
          <a:p>
            <a:r>
              <a:rPr lang="de-DE" sz="1100" dirty="0">
                <a:solidFill>
                  <a:schemeClr val="tx1"/>
                </a:solidFill>
                <a:latin typeface="Arial" panose="020B0604020202020204" pitchFamily="34" charset="0"/>
                <a:cs typeface="Arial" panose="020B0604020202020204" pitchFamily="34" charset="0"/>
              </a:rPr>
              <a:t>Goldrutenkraut 20 g</a:t>
            </a:r>
          </a:p>
          <a:p>
            <a:r>
              <a:rPr lang="de-DE" sz="1100" dirty="0" err="1">
                <a:solidFill>
                  <a:schemeClr val="tx1"/>
                </a:solidFill>
                <a:latin typeface="Arial" panose="020B0604020202020204" pitchFamily="34" charset="0"/>
                <a:cs typeface="Arial" panose="020B0604020202020204" pitchFamily="34" charset="0"/>
              </a:rPr>
              <a:t>Mädesüßblüten</a:t>
            </a:r>
            <a:r>
              <a:rPr lang="de-DE" sz="1100" dirty="0">
                <a:solidFill>
                  <a:schemeClr val="tx1"/>
                </a:solidFill>
                <a:latin typeface="Arial" panose="020B0604020202020204" pitchFamily="34" charset="0"/>
                <a:cs typeface="Arial" panose="020B0604020202020204" pitchFamily="34" charset="0"/>
              </a:rPr>
              <a:t> 20 g</a:t>
            </a:r>
          </a:p>
          <a:p>
            <a:r>
              <a:rPr lang="de-DE" sz="1100" dirty="0">
                <a:solidFill>
                  <a:schemeClr val="tx1"/>
                </a:solidFill>
                <a:latin typeface="Arial" panose="020B0604020202020204" pitchFamily="34" charset="0"/>
                <a:cs typeface="Arial" panose="020B0604020202020204" pitchFamily="34" charset="0"/>
              </a:rPr>
              <a:t>Weidenrinde 40 g</a:t>
            </a:r>
          </a:p>
          <a:p>
            <a:r>
              <a:rPr lang="de-DE" sz="1100" dirty="0">
                <a:solidFill>
                  <a:schemeClr val="tx1"/>
                </a:solidFill>
                <a:latin typeface="Arial" panose="020B0604020202020204" pitchFamily="34" charset="0"/>
                <a:cs typeface="Arial" panose="020B0604020202020204" pitchFamily="34" charset="0"/>
              </a:rPr>
              <a:t>Mischen, 2 TL pro Tasse à 200 ml kochend überbrühen, 8 – 10 Min. ziehen lassen, </a:t>
            </a:r>
            <a:r>
              <a:rPr lang="de-DE" sz="1100" dirty="0" err="1">
                <a:solidFill>
                  <a:schemeClr val="tx1"/>
                </a:solidFill>
                <a:latin typeface="Arial" panose="020B0604020202020204" pitchFamily="34" charset="0"/>
                <a:cs typeface="Arial" panose="020B0604020202020204" pitchFamily="34" charset="0"/>
              </a:rPr>
              <a:t>kurmäßig</a:t>
            </a:r>
            <a:r>
              <a:rPr lang="de-DE" sz="1100" dirty="0">
                <a:solidFill>
                  <a:schemeClr val="tx1"/>
                </a:solidFill>
                <a:latin typeface="Arial" panose="020B0604020202020204" pitchFamily="34" charset="0"/>
                <a:cs typeface="Arial" panose="020B0604020202020204" pitchFamily="34" charset="0"/>
              </a:rPr>
              <a:t> 3 – 4 Tassen täglich.</a:t>
            </a:r>
            <a:br>
              <a:rPr lang="de-DE" sz="1100" dirty="0">
                <a:solidFill>
                  <a:schemeClr val="tx1"/>
                </a:solidFill>
                <a:latin typeface="Arial" panose="020B0604020202020204" pitchFamily="34" charset="0"/>
                <a:cs typeface="Arial" panose="020B0604020202020204" pitchFamily="34" charset="0"/>
              </a:rPr>
            </a:br>
            <a:r>
              <a:rPr lang="de-DE" sz="1100" u="sng" dirty="0">
                <a:solidFill>
                  <a:schemeClr val="tx1"/>
                </a:solidFill>
                <a:latin typeface="Arial" panose="020B0604020202020204" pitchFamily="34" charset="0"/>
                <a:cs typeface="Arial" panose="020B0604020202020204" pitchFamily="34" charset="0"/>
              </a:rPr>
              <a:t>Ergänzung</a:t>
            </a:r>
            <a:r>
              <a:rPr lang="de-DE" sz="1100" dirty="0">
                <a:solidFill>
                  <a:schemeClr val="tx1"/>
                </a:solidFill>
                <a:latin typeface="Arial" panose="020B0604020202020204" pitchFamily="34" charset="0"/>
                <a:cs typeface="Arial" panose="020B0604020202020204" pitchFamily="34" charset="0"/>
              </a:rPr>
              <a:t>: Weihrauch hochdosiert (z. B. Mantra 400 Kapseln), Basenbäder, Basenkost, </a:t>
            </a:r>
            <a:r>
              <a:rPr lang="de-DE" sz="1100" dirty="0" err="1">
                <a:solidFill>
                  <a:schemeClr val="tx1"/>
                </a:solidFill>
                <a:latin typeface="Arial" panose="020B0604020202020204" pitchFamily="34" charset="0"/>
                <a:cs typeface="Arial" panose="020B0604020202020204" pitchFamily="34" charset="0"/>
              </a:rPr>
              <a:t>Farnbett</a:t>
            </a:r>
            <a:r>
              <a:rPr lang="de-DE" sz="1100" dirty="0">
                <a:solidFill>
                  <a:schemeClr val="tx1"/>
                </a:solidFill>
                <a:latin typeface="Arial" panose="020B0604020202020204" pitchFamily="34" charset="0"/>
                <a:cs typeface="Arial" panose="020B0604020202020204" pitchFamily="34" charset="0"/>
              </a:rPr>
              <a:t>, Schlangen-Reintoxine von </a:t>
            </a:r>
            <a:r>
              <a:rPr lang="de-DE" sz="1100" dirty="0" err="1">
                <a:solidFill>
                  <a:schemeClr val="tx1"/>
                </a:solidFill>
                <a:latin typeface="Arial" panose="020B0604020202020204" pitchFamily="34" charset="0"/>
                <a:cs typeface="Arial" panose="020B0604020202020204" pitchFamily="34" charset="0"/>
              </a:rPr>
              <a:t>Horvi</a:t>
            </a:r>
            <a:r>
              <a:rPr lang="de-DE" sz="1100" dirty="0">
                <a:solidFill>
                  <a:schemeClr val="tx1"/>
                </a:solidFill>
                <a:latin typeface="Arial" panose="020B0604020202020204" pitchFamily="34" charset="0"/>
                <a:cs typeface="Arial" panose="020B0604020202020204" pitchFamily="34" charset="0"/>
              </a:rPr>
              <a:t>, …</a:t>
            </a:r>
          </a:p>
          <a:p>
            <a:r>
              <a:rPr lang="de-DE" sz="11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Blasenteemischung</a:t>
            </a:r>
          </a:p>
          <a:p>
            <a:r>
              <a:rPr lang="de-DE" sz="1100" dirty="0">
                <a:solidFill>
                  <a:schemeClr val="tx1"/>
                </a:solidFill>
                <a:latin typeface="Arial" panose="020B0604020202020204" pitchFamily="34" charset="0"/>
                <a:cs typeface="Arial" panose="020B0604020202020204" pitchFamily="34" charset="0"/>
              </a:rPr>
              <a:t>Birkenblätter 40 g</a:t>
            </a:r>
            <a:br>
              <a:rPr lang="de-DE" sz="1100" dirty="0">
                <a:solidFill>
                  <a:schemeClr val="tx1"/>
                </a:solidFill>
                <a:latin typeface="Arial" panose="020B0604020202020204" pitchFamily="34" charset="0"/>
                <a:cs typeface="Arial" panose="020B0604020202020204" pitchFamily="34" charset="0"/>
              </a:rPr>
            </a:br>
            <a:r>
              <a:rPr lang="de-DE" sz="1100" dirty="0">
                <a:solidFill>
                  <a:schemeClr val="tx1"/>
                </a:solidFill>
                <a:latin typeface="Arial" panose="020B0604020202020204" pitchFamily="34" charset="0"/>
                <a:cs typeface="Arial" panose="020B0604020202020204" pitchFamily="34" charset="0"/>
              </a:rPr>
              <a:t>Goldrutenkraut 20 g</a:t>
            </a:r>
          </a:p>
          <a:p>
            <a:r>
              <a:rPr lang="de-DE" sz="1100" dirty="0" err="1">
                <a:solidFill>
                  <a:schemeClr val="tx1"/>
                </a:solidFill>
                <a:latin typeface="Arial" panose="020B0604020202020204" pitchFamily="34" charset="0"/>
                <a:cs typeface="Arial" panose="020B0604020202020204" pitchFamily="34" charset="0"/>
              </a:rPr>
              <a:t>Preiselbeerblätter</a:t>
            </a:r>
            <a:r>
              <a:rPr lang="de-DE" sz="1100" dirty="0">
                <a:solidFill>
                  <a:schemeClr val="tx1"/>
                </a:solidFill>
                <a:latin typeface="Arial" panose="020B0604020202020204" pitchFamily="34" charset="0"/>
                <a:cs typeface="Arial" panose="020B0604020202020204" pitchFamily="34" charset="0"/>
              </a:rPr>
              <a:t> 40 g</a:t>
            </a:r>
          </a:p>
          <a:p>
            <a:r>
              <a:rPr lang="de-DE" sz="1100" dirty="0">
                <a:solidFill>
                  <a:schemeClr val="tx1"/>
                </a:solidFill>
                <a:latin typeface="Arial" panose="020B0604020202020204" pitchFamily="34" charset="0"/>
                <a:cs typeface="Arial" panose="020B0604020202020204" pitchFamily="34" charset="0"/>
              </a:rPr>
              <a:t>Taubnesselblüten 20 g</a:t>
            </a:r>
          </a:p>
          <a:p>
            <a:r>
              <a:rPr lang="de-DE" sz="1100" dirty="0" err="1">
                <a:solidFill>
                  <a:schemeClr val="tx1"/>
                </a:solidFill>
                <a:latin typeface="Arial" panose="020B0604020202020204" pitchFamily="34" charset="0"/>
                <a:cs typeface="Arial" panose="020B0604020202020204" pitchFamily="34" charset="0"/>
              </a:rPr>
              <a:t>Weidenröschenkraut</a:t>
            </a:r>
            <a:r>
              <a:rPr lang="de-DE" sz="1100" dirty="0">
                <a:solidFill>
                  <a:schemeClr val="tx1"/>
                </a:solidFill>
                <a:latin typeface="Arial" panose="020B0604020202020204" pitchFamily="34" charset="0"/>
                <a:cs typeface="Arial" panose="020B0604020202020204" pitchFamily="34" charset="0"/>
              </a:rPr>
              <a:t> 30 g</a:t>
            </a:r>
            <a:br>
              <a:rPr lang="de-DE" sz="1100" dirty="0">
                <a:solidFill>
                  <a:schemeClr val="tx1"/>
                </a:solidFill>
                <a:latin typeface="Arial" panose="020B0604020202020204" pitchFamily="34" charset="0"/>
                <a:cs typeface="Arial" panose="020B0604020202020204" pitchFamily="34" charset="0"/>
              </a:rPr>
            </a:br>
            <a:r>
              <a:rPr lang="de-DE" sz="1100" dirty="0">
                <a:solidFill>
                  <a:schemeClr val="tx1"/>
                </a:solidFill>
                <a:latin typeface="Arial" panose="020B0604020202020204" pitchFamily="34" charset="0"/>
                <a:cs typeface="Arial" panose="020B0604020202020204" pitchFamily="34" charset="0"/>
              </a:rPr>
              <a:t>Mischen, 2 TL pro Tasse à 200 ml kochend überbrühen, 8 – 10 Minuten ziehen lassen, 3 – 4 Tassen täglich trinken.</a:t>
            </a:r>
          </a:p>
          <a:p>
            <a:r>
              <a:rPr lang="de-DE" sz="1100" u="sng" dirty="0">
                <a:solidFill>
                  <a:schemeClr val="tx1"/>
                </a:solidFill>
                <a:latin typeface="Arial" panose="020B0604020202020204" pitchFamily="34" charset="0"/>
                <a:cs typeface="Arial" panose="020B0604020202020204" pitchFamily="34" charset="0"/>
              </a:rPr>
              <a:t>Ergänzung</a:t>
            </a:r>
            <a:r>
              <a:rPr lang="de-DE" sz="1100" dirty="0">
                <a:solidFill>
                  <a:schemeClr val="tx1"/>
                </a:solidFill>
                <a:latin typeface="Arial" panose="020B0604020202020204" pitchFamily="34" charset="0"/>
                <a:cs typeface="Arial" panose="020B0604020202020204" pitchFamily="34" charset="0"/>
              </a:rPr>
              <a:t>: Kupfersalbe rot, </a:t>
            </a:r>
            <a:r>
              <a:rPr lang="de-DE" sz="1100" dirty="0" err="1">
                <a:solidFill>
                  <a:schemeClr val="tx1"/>
                </a:solidFill>
                <a:latin typeface="Arial" panose="020B0604020202020204" pitchFamily="34" charset="0"/>
                <a:cs typeface="Arial" panose="020B0604020202020204" pitchFamily="34" charset="0"/>
              </a:rPr>
              <a:t>Urotruw</a:t>
            </a:r>
            <a:r>
              <a:rPr lang="de-DE" sz="1100" dirty="0">
                <a:solidFill>
                  <a:schemeClr val="tx1"/>
                </a:solidFill>
                <a:latin typeface="Arial" panose="020B0604020202020204" pitchFamily="34" charset="0"/>
                <a:cs typeface="Arial" panose="020B0604020202020204" pitchFamily="34" charset="0"/>
              </a:rPr>
              <a:t> oder </a:t>
            </a:r>
            <a:r>
              <a:rPr lang="de-DE" sz="1100" dirty="0" err="1">
                <a:solidFill>
                  <a:schemeClr val="tx1"/>
                </a:solidFill>
                <a:latin typeface="Arial" panose="020B0604020202020204" pitchFamily="34" charset="0"/>
                <a:cs typeface="Arial" panose="020B0604020202020204" pitchFamily="34" charset="0"/>
              </a:rPr>
              <a:t>Akutur</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spag</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Peka</a:t>
            </a:r>
            <a:r>
              <a:rPr lang="de-DE" sz="1100" dirty="0">
                <a:solidFill>
                  <a:schemeClr val="tx1"/>
                </a:solidFill>
                <a:latin typeface="Arial" panose="020B0604020202020204" pitchFamily="34" charset="0"/>
                <a:cs typeface="Arial" panose="020B0604020202020204" pitchFamily="34" charset="0"/>
              </a:rPr>
              <a:t> Tropfen, </a:t>
            </a:r>
            <a:r>
              <a:rPr lang="de-DE" sz="1100" dirty="0" err="1">
                <a:solidFill>
                  <a:schemeClr val="tx1"/>
                </a:solidFill>
                <a:latin typeface="Arial" panose="020B0604020202020204" pitchFamily="34" charset="0"/>
                <a:cs typeface="Arial" panose="020B0604020202020204" pitchFamily="34" charset="0"/>
              </a:rPr>
              <a:t>Cystinol</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Angocin</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Canephron</a:t>
            </a:r>
            <a:r>
              <a:rPr lang="de-DE" sz="1100" dirty="0">
                <a:solidFill>
                  <a:schemeClr val="tx1"/>
                </a:solidFill>
                <a:latin typeface="Arial" panose="020B0604020202020204" pitchFamily="34" charset="0"/>
                <a:cs typeface="Arial" panose="020B0604020202020204" pitchFamily="34" charset="0"/>
              </a:rPr>
              <a:t>, …</a:t>
            </a:r>
          </a:p>
        </p:txBody>
      </p:sp>
      <p:sp>
        <p:nvSpPr>
          <p:cNvPr id="3" name="Textfeld 2">
            <a:extLst>
              <a:ext uri="{FF2B5EF4-FFF2-40B4-BE49-F238E27FC236}">
                <a16:creationId xmlns:a16="http://schemas.microsoft.com/office/drawing/2014/main" id="{7596737B-3F20-4E24-A134-9A8E7137684A}"/>
              </a:ext>
            </a:extLst>
          </p:cNvPr>
          <p:cNvSpPr txBox="1"/>
          <p:nvPr/>
        </p:nvSpPr>
        <p:spPr>
          <a:xfrm>
            <a:off x="168676" y="106534"/>
            <a:ext cx="4296791" cy="5847755"/>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dirty="0">
                <a:solidFill>
                  <a:schemeClr val="tx1"/>
                </a:solidFill>
                <a:latin typeface="Arial" panose="020B0604020202020204" pitchFamily="34" charset="0"/>
                <a:cs typeface="Arial" panose="020B0604020202020204" pitchFamily="34" charset="0"/>
              </a:rPr>
              <a:t>Birkenblätter (</a:t>
            </a:r>
            <a:r>
              <a:rPr lang="de-DE" sz="1100" b="1" dirty="0" err="1">
                <a:solidFill>
                  <a:schemeClr val="tx1"/>
                </a:solidFill>
                <a:latin typeface="Arial" panose="020B0604020202020204" pitchFamily="34" charset="0"/>
                <a:cs typeface="Arial" panose="020B0604020202020204" pitchFamily="34" charset="0"/>
              </a:rPr>
              <a:t>Betulae</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folium</a:t>
            </a:r>
            <a:r>
              <a:rPr lang="de-DE" sz="1100" b="1" dirty="0">
                <a:solidFill>
                  <a:schemeClr val="tx1"/>
                </a:solidFill>
                <a:latin typeface="Arial" panose="020B0604020202020204" pitchFamily="34" charset="0"/>
                <a:cs typeface="Arial" panose="020B0604020202020204" pitchFamily="34" charset="0"/>
              </a:rPr>
              <a:t>)</a:t>
            </a:r>
          </a:p>
          <a:p>
            <a:r>
              <a:rPr lang="de-DE" sz="1100" b="1"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Inhaltsstoffe</a:t>
            </a:r>
            <a:r>
              <a:rPr lang="de-DE" sz="1100" dirty="0">
                <a:solidFill>
                  <a:schemeClr val="tx1"/>
                </a:solidFill>
                <a:latin typeface="Arial" panose="020B0604020202020204" pitchFamily="34" charset="0"/>
                <a:cs typeface="Arial" panose="020B0604020202020204" pitchFamily="34" charset="0"/>
              </a:rPr>
              <a:t>:</a:t>
            </a:r>
          </a:p>
          <a:p>
            <a:pPr marL="285750" indent="-285750">
              <a:buFontTx/>
              <a:buChar char="-"/>
            </a:pPr>
            <a:r>
              <a:rPr lang="de-DE" sz="1100" dirty="0">
                <a:solidFill>
                  <a:schemeClr val="tx1"/>
                </a:solidFill>
                <a:latin typeface="Arial" panose="020B0604020202020204" pitchFamily="34" charset="0"/>
                <a:cs typeface="Arial" panose="020B0604020202020204" pitchFamily="34" charset="0"/>
              </a:rPr>
              <a:t>Flavonoide (</a:t>
            </a:r>
            <a:r>
              <a:rPr lang="de-DE" sz="1100" dirty="0" err="1">
                <a:solidFill>
                  <a:schemeClr val="tx1"/>
                </a:solidFill>
                <a:latin typeface="Arial" panose="020B0604020202020204" pitchFamily="34" charset="0"/>
                <a:cs typeface="Arial" panose="020B0604020202020204" pitchFamily="34" charset="0"/>
              </a:rPr>
              <a:t>Hyperosid</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Quercetin</a:t>
            </a:r>
            <a:r>
              <a:rPr lang="de-DE" sz="1100" dirty="0">
                <a:solidFill>
                  <a:schemeClr val="tx1"/>
                </a:solidFill>
                <a:latin typeface="Arial" panose="020B0604020202020204" pitchFamily="34" charset="0"/>
                <a:cs typeface="Arial" panose="020B0604020202020204" pitchFamily="34" charset="0"/>
              </a:rPr>
              <a:t>, u. a.)</a:t>
            </a:r>
          </a:p>
          <a:p>
            <a:pPr marL="285750" indent="-285750">
              <a:buFontTx/>
              <a:buChar char="-"/>
            </a:pPr>
            <a:r>
              <a:rPr lang="de-DE" sz="1100" dirty="0">
                <a:solidFill>
                  <a:schemeClr val="tx1"/>
                </a:solidFill>
                <a:latin typeface="Arial" panose="020B0604020202020204" pitchFamily="34" charset="0"/>
                <a:cs typeface="Arial" panose="020B0604020202020204" pitchFamily="34" charset="0"/>
              </a:rPr>
              <a:t>Polyphenole (v. a. Phenolkarbonsäuren)</a:t>
            </a:r>
          </a:p>
          <a:p>
            <a:pPr marL="285750" indent="-285750">
              <a:buFontTx/>
              <a:buChar char="-"/>
            </a:pPr>
            <a:r>
              <a:rPr lang="de-DE" sz="1100" dirty="0">
                <a:solidFill>
                  <a:schemeClr val="tx1"/>
                </a:solidFill>
                <a:latin typeface="Arial" panose="020B0604020202020204" pitchFamily="34" charset="0"/>
                <a:cs typeface="Arial" panose="020B0604020202020204" pitchFamily="34" charset="0"/>
              </a:rPr>
              <a:t>Ascorbinsäure</a:t>
            </a:r>
          </a:p>
          <a:p>
            <a:pPr marL="285750" indent="-285750">
              <a:buFontTx/>
              <a:buChar char="-"/>
            </a:pPr>
            <a:r>
              <a:rPr lang="de-DE" sz="1100" dirty="0">
                <a:solidFill>
                  <a:schemeClr val="tx1"/>
                </a:solidFill>
                <a:latin typeface="Arial" panose="020B0604020202020204" pitchFamily="34" charset="0"/>
                <a:cs typeface="Arial" panose="020B0604020202020204" pitchFamily="34" charset="0"/>
              </a:rPr>
              <a:t>Ätherische Öle</a:t>
            </a:r>
          </a:p>
          <a:p>
            <a:pPr marL="285750" indent="-285750">
              <a:buFontTx/>
              <a:buChar char="-"/>
            </a:pPr>
            <a:r>
              <a:rPr lang="de-DE" sz="1100" dirty="0">
                <a:solidFill>
                  <a:schemeClr val="tx1"/>
                </a:solidFill>
                <a:latin typeface="Arial" panose="020B0604020202020204" pitchFamily="34" charset="0"/>
                <a:cs typeface="Arial" panose="020B0604020202020204" pitchFamily="34" charset="0"/>
              </a:rPr>
              <a:t>Kaliumsalze (auch im Birkensaft)</a:t>
            </a:r>
          </a:p>
          <a:p>
            <a:pPr marL="285750" indent="-285750">
              <a:buFontTx/>
              <a:buChar char="-"/>
            </a:pPr>
            <a:r>
              <a:rPr lang="de-DE" sz="1100" dirty="0">
                <a:solidFill>
                  <a:schemeClr val="tx1"/>
                </a:solidFill>
                <a:latin typeface="Arial" panose="020B0604020202020204" pitchFamily="34" charset="0"/>
                <a:cs typeface="Arial" panose="020B0604020202020204" pitchFamily="34" charset="0"/>
              </a:rPr>
              <a:t>Monoterpene</a:t>
            </a:r>
          </a:p>
          <a:p>
            <a:pPr marL="285750" indent="-285750">
              <a:buFontTx/>
              <a:buChar char="-"/>
            </a:pPr>
            <a:r>
              <a:rPr lang="de-DE" sz="1100" dirty="0">
                <a:solidFill>
                  <a:schemeClr val="tx1"/>
                </a:solidFill>
                <a:latin typeface="Arial" panose="020B0604020202020204" pitchFamily="34" charset="0"/>
                <a:cs typeface="Arial" panose="020B0604020202020204" pitchFamily="34" charset="0"/>
              </a:rPr>
              <a:t>Harze (v. a. in Knospen &amp; jungen Blättern)</a:t>
            </a:r>
          </a:p>
          <a:p>
            <a:r>
              <a:rPr lang="de-DE" sz="11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Heileigenschaften</a:t>
            </a:r>
            <a:r>
              <a:rPr lang="de-DE" sz="1100" dirty="0">
                <a:solidFill>
                  <a:schemeClr val="tx1"/>
                </a:solidFill>
                <a:latin typeface="Arial" panose="020B0604020202020204" pitchFamily="34" charset="0"/>
                <a:cs typeface="Arial" panose="020B0604020202020204" pitchFamily="34" charset="0"/>
              </a:rPr>
              <a:t>:</a:t>
            </a:r>
          </a:p>
          <a:p>
            <a:pPr marL="285750" indent="-285750">
              <a:buFontTx/>
              <a:buChar char="-"/>
            </a:pPr>
            <a:r>
              <a:rPr lang="de-DE" sz="1100" dirty="0">
                <a:solidFill>
                  <a:schemeClr val="tx1"/>
                </a:solidFill>
                <a:latin typeface="Arial" panose="020B0604020202020204" pitchFamily="34" charset="0"/>
                <a:cs typeface="Arial" panose="020B0604020202020204" pitchFamily="34" charset="0"/>
              </a:rPr>
              <a:t>Diuretisch, </a:t>
            </a:r>
            <a:r>
              <a:rPr lang="de-DE" sz="1100" dirty="0" err="1">
                <a:solidFill>
                  <a:schemeClr val="tx1"/>
                </a:solidFill>
                <a:latin typeface="Arial" panose="020B0604020202020204" pitchFamily="34" charset="0"/>
                <a:cs typeface="Arial" panose="020B0604020202020204" pitchFamily="34" charset="0"/>
              </a:rPr>
              <a:t>aquaretisch</a:t>
            </a:r>
            <a:r>
              <a:rPr lang="de-DE" sz="1100" dirty="0">
                <a:solidFill>
                  <a:schemeClr val="tx1"/>
                </a:solidFill>
                <a:latin typeface="Arial" panose="020B0604020202020204" pitchFamily="34" charset="0"/>
                <a:cs typeface="Arial" panose="020B0604020202020204" pitchFamily="34" charset="0"/>
              </a:rPr>
              <a:t> und </a:t>
            </a:r>
            <a:r>
              <a:rPr lang="de-DE" sz="1100" dirty="0" err="1">
                <a:solidFill>
                  <a:schemeClr val="tx1"/>
                </a:solidFill>
                <a:latin typeface="Arial" panose="020B0604020202020204" pitchFamily="34" charset="0"/>
                <a:cs typeface="Arial" panose="020B0604020202020204" pitchFamily="34" charset="0"/>
              </a:rPr>
              <a:t>saluretisch</a:t>
            </a:r>
            <a:endParaRPr lang="de-DE" sz="1100" dirty="0">
              <a:solidFill>
                <a:schemeClr val="tx1"/>
              </a:solidFill>
              <a:latin typeface="Arial" panose="020B0604020202020204" pitchFamily="34" charset="0"/>
              <a:cs typeface="Arial" panose="020B0604020202020204" pitchFamily="34" charset="0"/>
            </a:endParaRPr>
          </a:p>
          <a:p>
            <a:pPr marL="285750" indent="-285750">
              <a:buFontTx/>
              <a:buChar char="-"/>
            </a:pPr>
            <a:r>
              <a:rPr lang="de-DE" sz="1100" b="1" i="1" dirty="0">
                <a:solidFill>
                  <a:schemeClr val="tx1"/>
                </a:solidFill>
                <a:latin typeface="Arial" panose="020B0604020202020204" pitchFamily="34" charset="0"/>
                <a:cs typeface="Arial" panose="020B0604020202020204" pitchFamily="34" charset="0"/>
              </a:rPr>
              <a:t>„Nachgewiesen wurde auch die Hemmung der Biofilmbildung von </a:t>
            </a:r>
            <a:r>
              <a:rPr lang="de-DE" sz="1100" b="1" i="1" dirty="0" err="1">
                <a:solidFill>
                  <a:schemeClr val="tx1"/>
                </a:solidFill>
                <a:latin typeface="Arial" panose="020B0604020202020204" pitchFamily="34" charset="0"/>
                <a:cs typeface="Arial" panose="020B0604020202020204" pitchFamily="34" charset="0"/>
              </a:rPr>
              <a:t>uropathogenen</a:t>
            </a:r>
            <a:r>
              <a:rPr lang="de-DE" sz="1100" b="1" i="1" dirty="0">
                <a:solidFill>
                  <a:schemeClr val="tx1"/>
                </a:solidFill>
                <a:latin typeface="Arial" panose="020B0604020202020204" pitchFamily="34" charset="0"/>
                <a:cs typeface="Arial" panose="020B0604020202020204" pitchFamily="34" charset="0"/>
              </a:rPr>
              <a:t> E.-coli-Bakterien durch Birkenblätter-Extrakte.“ </a:t>
            </a:r>
            <a:r>
              <a:rPr lang="de-DE" sz="1100" dirty="0">
                <a:solidFill>
                  <a:schemeClr val="tx1"/>
                </a:solidFill>
                <a:latin typeface="Arial" panose="020B0604020202020204" pitchFamily="34" charset="0"/>
                <a:cs typeface="Arial" panose="020B0604020202020204" pitchFamily="34" charset="0"/>
              </a:rPr>
              <a:t>(vgl. W. </a:t>
            </a:r>
            <a:r>
              <a:rPr lang="de-DE" sz="1100" dirty="0" err="1">
                <a:solidFill>
                  <a:schemeClr val="tx1"/>
                </a:solidFill>
                <a:latin typeface="Arial" panose="020B0604020202020204" pitchFamily="34" charset="0"/>
                <a:cs typeface="Arial" panose="020B0604020202020204" pitchFamily="34" charset="0"/>
              </a:rPr>
              <a:t>Blaschek</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Wichtl</a:t>
            </a:r>
            <a:r>
              <a:rPr lang="de-DE" sz="1100" dirty="0">
                <a:solidFill>
                  <a:schemeClr val="tx1"/>
                </a:solidFill>
                <a:latin typeface="Arial" panose="020B0604020202020204" pitchFamily="34" charset="0"/>
                <a:cs typeface="Arial" panose="020B0604020202020204" pitchFamily="34" charset="0"/>
              </a:rPr>
              <a:t> – Teedrogen, 2016)</a:t>
            </a:r>
          </a:p>
          <a:p>
            <a:r>
              <a:rPr lang="de-DE" sz="11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Birkenblättertee - Zubereitung</a:t>
            </a:r>
            <a:r>
              <a:rPr lang="de-DE" sz="1100" dirty="0">
                <a:solidFill>
                  <a:schemeClr val="tx1"/>
                </a:solidFill>
                <a:latin typeface="Arial" panose="020B0604020202020204" pitchFamily="34" charset="0"/>
                <a:cs typeface="Arial" panose="020B0604020202020204" pitchFamily="34" charset="0"/>
              </a:rPr>
              <a:t>: 2 bis 3 Teelöffel pro Tasse mit kochendem Wasser übergießen, 10 bis 15 Min. ziehen lassen, 2 bis 3 Tassen täglich trinken.</a:t>
            </a:r>
            <a:br>
              <a:rPr lang="de-DE" sz="1100" dirty="0">
                <a:solidFill>
                  <a:schemeClr val="tx1"/>
                </a:solidFill>
                <a:latin typeface="Arial" panose="020B0604020202020204" pitchFamily="34" charset="0"/>
                <a:cs typeface="Arial" panose="020B0604020202020204" pitchFamily="34" charset="0"/>
              </a:rPr>
            </a:br>
            <a:r>
              <a:rPr lang="de-DE" sz="11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Anwendungsgebiete von Birkenblättertee</a:t>
            </a:r>
            <a:r>
              <a:rPr lang="de-DE" sz="1100" dirty="0">
                <a:solidFill>
                  <a:schemeClr val="tx1"/>
                </a:solidFill>
                <a:latin typeface="Arial" panose="020B0604020202020204" pitchFamily="34" charset="0"/>
                <a:cs typeface="Arial" panose="020B0604020202020204" pitchFamily="34" charset="0"/>
              </a:rPr>
              <a:t>:</a:t>
            </a:r>
            <a:br>
              <a:rPr lang="de-DE" sz="1100"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de-DE" sz="1100" dirty="0">
                <a:solidFill>
                  <a:schemeClr val="tx1"/>
                </a:solidFill>
                <a:latin typeface="Arial" panose="020B0604020202020204" pitchFamily="34" charset="0"/>
                <a:cs typeface="Arial" panose="020B0604020202020204" pitchFamily="34" charset="0"/>
              </a:rPr>
              <a:t>Leichte bakterielle Blasenentzündungen</a:t>
            </a:r>
            <a:br>
              <a:rPr lang="de-DE" sz="1100"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de-DE" sz="1100" dirty="0">
                <a:solidFill>
                  <a:schemeClr val="tx1"/>
                </a:solidFill>
                <a:latin typeface="Arial" panose="020B0604020202020204" pitchFamily="34" charset="0"/>
                <a:cs typeface="Arial" panose="020B0604020202020204" pitchFamily="34" charset="0"/>
              </a:rPr>
              <a:t>Begleitend bei Gicht und Rheuma</a:t>
            </a:r>
            <a:br>
              <a:rPr lang="de-DE" sz="1100"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de-DE" sz="1100" dirty="0">
                <a:solidFill>
                  <a:schemeClr val="tx1"/>
                </a:solidFill>
                <a:latin typeface="Arial" panose="020B0604020202020204" pitchFamily="34" charset="0"/>
                <a:cs typeface="Arial" panose="020B0604020202020204" pitchFamily="34" charset="0"/>
              </a:rPr>
              <a:t>Blutreinigung, Frühjahrskur</a:t>
            </a:r>
            <a:br>
              <a:rPr lang="de-DE" sz="1100" dirty="0">
                <a:solidFill>
                  <a:schemeClr val="tx1"/>
                </a:solidFill>
                <a:latin typeface="Arial" panose="020B0604020202020204" pitchFamily="34" charset="0"/>
                <a:cs typeface="Arial" panose="020B0604020202020204" pitchFamily="34" charset="0"/>
              </a:rPr>
            </a:br>
            <a:r>
              <a:rPr lang="de-DE" sz="11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Gegenanzeigen</a:t>
            </a:r>
            <a:r>
              <a:rPr lang="de-DE" sz="1100" dirty="0">
                <a:solidFill>
                  <a:schemeClr val="tx1"/>
                </a:solidFill>
                <a:latin typeface="Arial" panose="020B0604020202020204" pitchFamily="34" charset="0"/>
                <a:cs typeface="Arial" panose="020B0604020202020204" pitchFamily="34" charset="0"/>
              </a:rPr>
              <a:t>: Schwangerschaft &amp; Stillzeit, fieberhafte Harnwegsinfekte, Niereninsuffizienz, Glomerulonephritis. Keine Durchspülungstherapie bei Ödemen infolge eingeschränkter Herz- oder Nierentätigkeit!</a:t>
            </a:r>
          </a:p>
        </p:txBody>
      </p:sp>
      <p:sp>
        <p:nvSpPr>
          <p:cNvPr id="4" name="Textfeld 3">
            <a:extLst>
              <a:ext uri="{FF2B5EF4-FFF2-40B4-BE49-F238E27FC236}">
                <a16:creationId xmlns:a16="http://schemas.microsoft.com/office/drawing/2014/main" id="{2C85DDEB-CF11-4BA9-A00A-FEAA8A3DD173}"/>
              </a:ext>
            </a:extLst>
          </p:cNvPr>
          <p:cNvSpPr txBox="1"/>
          <p:nvPr/>
        </p:nvSpPr>
        <p:spPr>
          <a:xfrm>
            <a:off x="168675" y="6152226"/>
            <a:ext cx="4296791" cy="43294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dirty="0">
                <a:latin typeface="Arial" panose="020B0604020202020204" pitchFamily="34" charset="0"/>
                <a:cs typeface="Arial" panose="020B0604020202020204" pitchFamily="34" charset="0"/>
              </a:rPr>
              <a:t>© 3/22 Margret Madejsky, Heilpraktikerin, Angerfeldstr. 10 a, 82205 </a:t>
            </a:r>
            <a:r>
              <a:rPr lang="de-DE" sz="1100" dirty="0" err="1">
                <a:latin typeface="Arial" panose="020B0604020202020204" pitchFamily="34" charset="0"/>
                <a:cs typeface="Arial" panose="020B0604020202020204" pitchFamily="34" charset="0"/>
              </a:rPr>
              <a:t>Gilching,Tel</a:t>
            </a:r>
            <a:r>
              <a:rPr lang="de-DE" sz="1100" dirty="0">
                <a:latin typeface="Arial" panose="020B0604020202020204" pitchFamily="34" charset="0"/>
                <a:cs typeface="Arial" panose="020B0604020202020204" pitchFamily="34" charset="0"/>
              </a:rPr>
              <a:t>. 08105-7769002  </a:t>
            </a:r>
            <a:r>
              <a:rPr lang="de-DE" sz="1100" dirty="0">
                <a:latin typeface="Arial" panose="020B0604020202020204" pitchFamily="34" charset="0"/>
                <a:cs typeface="Arial" panose="020B0604020202020204" pitchFamily="34" charset="0"/>
                <a:hlinkClick r:id="rId2"/>
              </a:rPr>
              <a:t>office@natura-naturans.de</a:t>
            </a:r>
            <a:r>
              <a:rPr lang="de-DE" sz="11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780025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7CB0EC9A-1972-40ED-B15A-A272E9E59F62}"/>
              </a:ext>
            </a:extLst>
          </p:cNvPr>
          <p:cNvSpPr txBox="1"/>
          <p:nvPr/>
        </p:nvSpPr>
        <p:spPr>
          <a:xfrm>
            <a:off x="138898" y="142043"/>
            <a:ext cx="4255549" cy="6417141"/>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dirty="0">
                <a:solidFill>
                  <a:schemeClr val="tx1"/>
                </a:solidFill>
                <a:latin typeface="Arial" panose="020B0604020202020204" pitchFamily="34" charset="0"/>
                <a:cs typeface="Arial" panose="020B0604020202020204" pitchFamily="34" charset="0"/>
              </a:rPr>
              <a:t>Birkenarzneien</a:t>
            </a:r>
          </a:p>
          <a:p>
            <a:r>
              <a:rPr lang="de-DE" sz="11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Arnica / Betula </a:t>
            </a:r>
            <a:r>
              <a:rPr lang="de-DE" sz="1100" b="1" dirty="0" err="1">
                <a:solidFill>
                  <a:schemeClr val="tx1"/>
                </a:solidFill>
                <a:latin typeface="Arial" panose="020B0604020202020204" pitchFamily="34" charset="0"/>
                <a:cs typeface="Arial" panose="020B0604020202020204" pitchFamily="34" charset="0"/>
              </a:rPr>
              <a:t>comp.</a:t>
            </a:r>
            <a:r>
              <a:rPr lang="de-DE" sz="1100" b="1" dirty="0">
                <a:solidFill>
                  <a:schemeClr val="tx1"/>
                </a:solidFill>
                <a:latin typeface="Arial" panose="020B0604020202020204" pitchFamily="34" charset="0"/>
                <a:cs typeface="Arial" panose="020B0604020202020204" pitchFamily="34" charset="0"/>
              </a:rPr>
              <a:t>, Injektionslösung oder Mischung </a:t>
            </a:r>
            <a:r>
              <a:rPr lang="de-DE" sz="1100" dirty="0">
                <a:solidFill>
                  <a:schemeClr val="tx1"/>
                </a:solidFill>
                <a:latin typeface="Arial" panose="020B0604020202020204" pitchFamily="34" charset="0"/>
                <a:cs typeface="Arial" panose="020B0604020202020204" pitchFamily="34" charset="0"/>
              </a:rPr>
              <a:t>(Weleda; </a:t>
            </a:r>
            <a:r>
              <a:rPr lang="de-DE" sz="1100" u="sng" dirty="0">
                <a:solidFill>
                  <a:schemeClr val="tx1"/>
                </a:solidFill>
                <a:latin typeface="Arial" panose="020B0604020202020204" pitchFamily="34" charset="0"/>
                <a:cs typeface="Arial" panose="020B0604020202020204" pitchFamily="34" charset="0"/>
              </a:rPr>
              <a:t>Zus.</a:t>
            </a:r>
            <a:r>
              <a:rPr lang="de-DE" sz="1100" dirty="0">
                <a:solidFill>
                  <a:schemeClr val="tx1"/>
                </a:solidFill>
                <a:latin typeface="Arial" panose="020B0604020202020204" pitchFamily="34" charset="0"/>
                <a:cs typeface="Arial" panose="020B0604020202020204" pitchFamily="34" charset="0"/>
              </a:rPr>
              <a:t>: Arnica D20, Betula Cortex D2, Plumbum </a:t>
            </a:r>
            <a:r>
              <a:rPr lang="de-DE" sz="1100" dirty="0" err="1">
                <a:solidFill>
                  <a:schemeClr val="tx1"/>
                </a:solidFill>
                <a:latin typeface="Arial" panose="020B0604020202020204" pitchFamily="34" charset="0"/>
                <a:cs typeface="Arial" panose="020B0604020202020204" pitchFamily="34" charset="0"/>
              </a:rPr>
              <a:t>mellitum</a:t>
            </a:r>
            <a:r>
              <a:rPr lang="de-DE" sz="1100" dirty="0">
                <a:solidFill>
                  <a:schemeClr val="tx1"/>
                </a:solidFill>
                <a:latin typeface="Arial" panose="020B0604020202020204" pitchFamily="34" charset="0"/>
                <a:cs typeface="Arial" panose="020B0604020202020204" pitchFamily="34" charset="0"/>
              </a:rPr>
              <a:t> D20); begleitend bei Zerebralsklerose.</a:t>
            </a:r>
          </a:p>
          <a:p>
            <a:r>
              <a:rPr lang="de-DE" sz="800" b="1"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Arnica </a:t>
            </a:r>
            <a:r>
              <a:rPr lang="de-DE" sz="1100" b="1" dirty="0" err="1">
                <a:solidFill>
                  <a:schemeClr val="tx1"/>
                </a:solidFill>
                <a:latin typeface="Arial" panose="020B0604020202020204" pitchFamily="34" charset="0"/>
                <a:cs typeface="Arial" panose="020B0604020202020204" pitchFamily="34" charset="0"/>
              </a:rPr>
              <a:t>comp.</a:t>
            </a:r>
            <a:r>
              <a:rPr lang="de-DE" sz="1100" b="1" dirty="0">
                <a:solidFill>
                  <a:schemeClr val="tx1"/>
                </a:solidFill>
                <a:latin typeface="Arial" panose="020B0604020202020204" pitchFamily="34" charset="0"/>
                <a:cs typeface="Arial" panose="020B0604020202020204" pitchFamily="34" charset="0"/>
              </a:rPr>
              <a:t> / </a:t>
            </a:r>
            <a:r>
              <a:rPr lang="de-DE" sz="1100" b="1" dirty="0" err="1">
                <a:solidFill>
                  <a:schemeClr val="tx1"/>
                </a:solidFill>
                <a:latin typeface="Arial" panose="020B0604020202020204" pitchFamily="34" charset="0"/>
                <a:cs typeface="Arial" panose="020B0604020202020204" pitchFamily="34" charset="0"/>
              </a:rPr>
              <a:t>Formica</a:t>
            </a:r>
            <a:r>
              <a:rPr lang="de-DE" sz="1100" b="1" dirty="0">
                <a:solidFill>
                  <a:schemeClr val="tx1"/>
                </a:solidFill>
                <a:latin typeface="Arial" panose="020B0604020202020204" pitchFamily="34" charset="0"/>
                <a:cs typeface="Arial" panose="020B0604020202020204" pitchFamily="34" charset="0"/>
              </a:rPr>
              <a:t>, Salbe </a:t>
            </a:r>
            <a:r>
              <a:rPr lang="de-DE" sz="1100" dirty="0">
                <a:solidFill>
                  <a:schemeClr val="tx1"/>
                </a:solidFill>
                <a:latin typeface="Arial" panose="020B0604020202020204" pitchFamily="34" charset="0"/>
                <a:cs typeface="Arial" panose="020B0604020202020204" pitchFamily="34" charset="0"/>
              </a:rPr>
              <a:t>(Weleda; </a:t>
            </a:r>
            <a:r>
              <a:rPr lang="de-DE" sz="1100" u="sng" dirty="0">
                <a:solidFill>
                  <a:schemeClr val="tx1"/>
                </a:solidFill>
                <a:latin typeface="Arial" panose="020B0604020202020204" pitchFamily="34" charset="0"/>
                <a:cs typeface="Arial" panose="020B0604020202020204" pitchFamily="34" charset="0"/>
              </a:rPr>
              <a:t>Zus.</a:t>
            </a:r>
            <a:r>
              <a:rPr lang="de-DE" sz="1100" dirty="0">
                <a:solidFill>
                  <a:schemeClr val="tx1"/>
                </a:solidFill>
                <a:latin typeface="Arial" panose="020B0604020202020204" pitchFamily="34" charset="0"/>
                <a:cs typeface="Arial" panose="020B0604020202020204" pitchFamily="34" charset="0"/>
              </a:rPr>
              <a:t>: Eisenhut, Arnika, Alraune, Birkenblätter, Waldameise, ätherisches Rosmarinöl).</a:t>
            </a:r>
            <a:br>
              <a:rPr lang="de-DE" sz="1100" dirty="0">
                <a:solidFill>
                  <a:schemeClr val="tx1"/>
                </a:solidFill>
                <a:latin typeface="Arial" panose="020B0604020202020204" pitchFamily="34" charset="0"/>
                <a:cs typeface="Arial" panose="020B0604020202020204" pitchFamily="34" charset="0"/>
              </a:rPr>
            </a:br>
            <a:r>
              <a:rPr lang="de-DE" sz="1100" u="sng" dirty="0">
                <a:solidFill>
                  <a:schemeClr val="tx1"/>
                </a:solidFill>
                <a:latin typeface="Arial" panose="020B0604020202020204" pitchFamily="34" charset="0"/>
                <a:cs typeface="Arial" panose="020B0604020202020204" pitchFamily="34" charset="0"/>
              </a:rPr>
              <a:t>Anwendungsgebiete</a:t>
            </a:r>
            <a:r>
              <a:rPr lang="de-DE" sz="1100" dirty="0">
                <a:solidFill>
                  <a:schemeClr val="tx1"/>
                </a:solidFill>
                <a:latin typeface="Arial" panose="020B0604020202020204" pitchFamily="34" charset="0"/>
                <a:cs typeface="Arial" panose="020B0604020202020204" pitchFamily="34" charset="0"/>
              </a:rPr>
              <a:t>: Zur schmerzlindernden Einreibung bei entzündlichen und rheumatischen Erkrankungen des Bewegungsapparates.</a:t>
            </a:r>
          </a:p>
          <a:p>
            <a:r>
              <a:rPr lang="de-DE" sz="8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Ceres Betula Urtinktur</a:t>
            </a:r>
            <a:r>
              <a:rPr lang="de-DE" sz="1100" dirty="0">
                <a:solidFill>
                  <a:schemeClr val="tx1"/>
                </a:solidFill>
                <a:latin typeface="Arial" panose="020B0604020202020204" pitchFamily="34" charset="0"/>
                <a:cs typeface="Arial" panose="020B0604020202020204" pitchFamily="34" charset="0"/>
              </a:rPr>
              <a:t>; pflanzliches Konstitutionsmittel bei seelischer Erstarrung und frühzeitiger Alterung, v. a. für hellhäutige &gt;Birkenfrauen&lt; mit Nierenschwäche.</a:t>
            </a:r>
          </a:p>
          <a:p>
            <a:r>
              <a:rPr lang="de-DE" sz="800" dirty="0">
                <a:solidFill>
                  <a:schemeClr val="tx1"/>
                </a:solidFill>
                <a:latin typeface="Arial" panose="020B0604020202020204" pitchFamily="34" charset="0"/>
                <a:cs typeface="Arial" panose="020B0604020202020204" pitchFamily="34" charset="0"/>
              </a:rPr>
              <a:t>  </a:t>
            </a:r>
          </a:p>
          <a:p>
            <a:r>
              <a:rPr lang="de-DE" sz="1100" b="1" dirty="0" err="1">
                <a:solidFill>
                  <a:schemeClr val="tx1"/>
                </a:solidFill>
                <a:latin typeface="Arial" panose="020B0604020202020204" pitchFamily="34" charset="0"/>
                <a:cs typeface="Arial" panose="020B0604020202020204" pitchFamily="34" charset="0"/>
              </a:rPr>
              <a:t>Harntee</a:t>
            </a:r>
            <a:r>
              <a:rPr lang="de-DE" sz="1100" b="1" dirty="0">
                <a:solidFill>
                  <a:schemeClr val="tx1"/>
                </a:solidFill>
                <a:latin typeface="Arial" panose="020B0604020202020204" pitchFamily="34" charset="0"/>
                <a:cs typeface="Arial" panose="020B0604020202020204" pitchFamily="34" charset="0"/>
              </a:rPr>
              <a:t> Steiner Granulat </a:t>
            </a:r>
            <a:r>
              <a:rPr lang="de-DE" sz="1100" dirty="0">
                <a:solidFill>
                  <a:schemeClr val="tx1"/>
                </a:solidFill>
                <a:latin typeface="Arial" panose="020B0604020202020204" pitchFamily="34" charset="0"/>
                <a:cs typeface="Arial" panose="020B0604020202020204" pitchFamily="34" charset="0"/>
              </a:rPr>
              <a:t>(</a:t>
            </a:r>
            <a:r>
              <a:rPr lang="de-DE" sz="1100" u="sng" dirty="0">
                <a:solidFill>
                  <a:schemeClr val="tx1"/>
                </a:solidFill>
                <a:latin typeface="Arial" panose="020B0604020202020204" pitchFamily="34" charset="0"/>
                <a:cs typeface="Arial" panose="020B0604020202020204" pitchFamily="34" charset="0"/>
              </a:rPr>
              <a:t>Zus</a:t>
            </a:r>
            <a:r>
              <a:rPr lang="de-DE" sz="1100" dirty="0">
                <a:solidFill>
                  <a:schemeClr val="tx1"/>
                </a:solidFill>
                <a:latin typeface="Arial" panose="020B0604020202020204" pitchFamily="34" charset="0"/>
                <a:cs typeface="Arial" panose="020B0604020202020204" pitchFamily="34" charset="0"/>
              </a:rPr>
              <a:t>.: Trockenextrakte von Birken- und Orthosiphon-blättern und Riesengoldrutenkraut); zur Durchspülung der ableitenden Harnwege bei leichten bakteriellen Blasenentzündungen sowie bei Harnblasengries.</a:t>
            </a:r>
          </a:p>
          <a:p>
            <a:r>
              <a:rPr lang="de-DE" sz="8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Birkenkohle </a:t>
            </a:r>
            <a:r>
              <a:rPr lang="de-DE" sz="1100" b="1" dirty="0" err="1">
                <a:solidFill>
                  <a:schemeClr val="tx1"/>
                </a:solidFill>
                <a:latin typeface="Arial" panose="020B0604020202020204" pitchFamily="34" charset="0"/>
                <a:cs typeface="Arial" panose="020B0604020202020204" pitchFamily="34" charset="0"/>
              </a:rPr>
              <a:t>comp.</a:t>
            </a:r>
            <a:r>
              <a:rPr lang="de-DE" sz="1100" b="1" dirty="0">
                <a:solidFill>
                  <a:schemeClr val="tx1"/>
                </a:solidFill>
                <a:latin typeface="Arial" panose="020B0604020202020204" pitchFamily="34" charset="0"/>
                <a:cs typeface="Arial" panose="020B0604020202020204" pitchFamily="34" charset="0"/>
              </a:rPr>
              <a:t>, Hartkapseln </a:t>
            </a:r>
            <a:r>
              <a:rPr lang="de-DE" sz="1100" dirty="0">
                <a:solidFill>
                  <a:schemeClr val="tx1"/>
                </a:solidFill>
                <a:latin typeface="Arial" panose="020B0604020202020204" pitchFamily="34" charset="0"/>
                <a:cs typeface="Arial" panose="020B0604020202020204" pitchFamily="34" charset="0"/>
              </a:rPr>
              <a:t>(Weleda; </a:t>
            </a:r>
            <a:r>
              <a:rPr lang="de-DE" sz="1100" u="sng" dirty="0">
                <a:solidFill>
                  <a:schemeClr val="tx1"/>
                </a:solidFill>
                <a:latin typeface="Arial" panose="020B0604020202020204" pitchFamily="34" charset="0"/>
                <a:cs typeface="Arial" panose="020B0604020202020204" pitchFamily="34" charset="0"/>
              </a:rPr>
              <a:t>Zus.</a:t>
            </a:r>
            <a:r>
              <a:rPr lang="de-DE" sz="1100" dirty="0">
                <a:solidFill>
                  <a:schemeClr val="tx1"/>
                </a:solidFill>
                <a:latin typeface="Arial" panose="020B0604020202020204" pitchFamily="34" charset="0"/>
                <a:cs typeface="Arial" panose="020B0604020202020204" pitchFamily="34" charset="0"/>
              </a:rPr>
              <a:t>: Antimonit D2, </a:t>
            </a:r>
            <a:r>
              <a:rPr lang="de-DE" sz="1100" dirty="0" err="1">
                <a:solidFill>
                  <a:schemeClr val="tx1"/>
                </a:solidFill>
                <a:latin typeface="Arial" panose="020B0604020202020204" pitchFamily="34" charset="0"/>
                <a:cs typeface="Arial" panose="020B0604020202020204" pitchFamily="34" charset="0"/>
              </a:rPr>
              <a:t>Carbo</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Betulae</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Chamomilla</a:t>
            </a:r>
            <a:r>
              <a:rPr lang="de-DE" sz="1100" dirty="0">
                <a:solidFill>
                  <a:schemeClr val="tx1"/>
                </a:solidFill>
                <a:latin typeface="Arial" panose="020B0604020202020204" pitchFamily="34" charset="0"/>
                <a:cs typeface="Arial" panose="020B0604020202020204" pitchFamily="34" charset="0"/>
              </a:rPr>
              <a:t> Radix </a:t>
            </a:r>
            <a:r>
              <a:rPr lang="de-DE" sz="1100" dirty="0" err="1">
                <a:solidFill>
                  <a:schemeClr val="tx1"/>
                </a:solidFill>
                <a:latin typeface="Arial" panose="020B0604020202020204" pitchFamily="34" charset="0"/>
                <a:cs typeface="Arial" panose="020B0604020202020204" pitchFamily="34" charset="0"/>
              </a:rPr>
              <a:t>Decoct</a:t>
            </a:r>
            <a:r>
              <a:rPr lang="de-DE" sz="1100" dirty="0">
                <a:solidFill>
                  <a:schemeClr val="tx1"/>
                </a:solidFill>
                <a:latin typeface="Arial" panose="020B0604020202020204" pitchFamily="34" charset="0"/>
                <a:cs typeface="Arial" panose="020B0604020202020204" pitchFamily="34" charset="0"/>
              </a:rPr>
              <a:t>); Bewährt bei akuten Durchfallerkrankungen mit Darmkrämpfen und/oder Blähkoliken.</a:t>
            </a:r>
          </a:p>
          <a:p>
            <a:r>
              <a:rPr lang="de-DE" sz="800" dirty="0">
                <a:solidFill>
                  <a:schemeClr val="tx1"/>
                </a:solidFill>
                <a:latin typeface="Arial" panose="020B0604020202020204" pitchFamily="34" charset="0"/>
                <a:cs typeface="Arial" panose="020B0604020202020204" pitchFamily="34" charset="0"/>
              </a:rPr>
              <a:t>  </a:t>
            </a:r>
          </a:p>
          <a:p>
            <a:r>
              <a:rPr lang="de-DE" sz="1100" b="1" dirty="0" err="1">
                <a:solidFill>
                  <a:schemeClr val="tx1"/>
                </a:solidFill>
                <a:latin typeface="Arial" panose="020B0604020202020204" pitchFamily="34" charset="0"/>
                <a:cs typeface="Arial" panose="020B0604020202020204" pitchFamily="34" charset="0"/>
              </a:rPr>
              <a:t>Nephroselect</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Dreluso</a:t>
            </a:r>
            <a:r>
              <a:rPr lang="de-DE" sz="1100" dirty="0">
                <a:solidFill>
                  <a:schemeClr val="tx1"/>
                </a:solidFill>
                <a:latin typeface="Arial" panose="020B0604020202020204" pitchFamily="34" charset="0"/>
                <a:cs typeface="Arial" panose="020B0604020202020204" pitchFamily="34" charset="0"/>
              </a:rPr>
              <a:t>; </a:t>
            </a:r>
            <a:r>
              <a:rPr lang="de-DE" sz="1100" u="sng" dirty="0">
                <a:solidFill>
                  <a:schemeClr val="tx1"/>
                </a:solidFill>
                <a:latin typeface="Arial" panose="020B0604020202020204" pitchFamily="34" charset="0"/>
                <a:cs typeface="Arial" panose="020B0604020202020204" pitchFamily="34" charset="0"/>
              </a:rPr>
              <a:t>Zus.</a:t>
            </a:r>
            <a:r>
              <a:rPr lang="de-DE" sz="1100" dirty="0">
                <a:solidFill>
                  <a:schemeClr val="tx1"/>
                </a:solidFill>
                <a:latin typeface="Arial" panose="020B0604020202020204" pitchFamily="34" charset="0"/>
                <a:cs typeface="Arial" panose="020B0604020202020204" pitchFamily="34" charset="0"/>
              </a:rPr>
              <a:t>: Extrakt aus </a:t>
            </a:r>
            <a:r>
              <a:rPr lang="de-DE" sz="1100" dirty="0" err="1">
                <a:solidFill>
                  <a:schemeClr val="tx1"/>
                </a:solidFill>
                <a:latin typeface="Arial" panose="020B0604020202020204" pitchFamily="34" charset="0"/>
                <a:cs typeface="Arial" panose="020B0604020202020204" pitchFamily="34" charset="0"/>
              </a:rPr>
              <a:t>Kapuzinerkressenkraut</a:t>
            </a:r>
            <a:r>
              <a:rPr lang="de-DE" sz="1100" dirty="0">
                <a:solidFill>
                  <a:schemeClr val="tx1"/>
                </a:solidFill>
                <a:latin typeface="Arial" panose="020B0604020202020204" pitchFamily="34" charset="0"/>
                <a:cs typeface="Arial" panose="020B0604020202020204" pitchFamily="34" charset="0"/>
              </a:rPr>
              <a:t>, Goldrutenkraut, Birkenblätter, Ackerschachtelhalmkraut, Liebstöckelwurzel); angezeigt beileichten  entzündlichen Erkrankungen der ableitenden Harnwege.</a:t>
            </a:r>
          </a:p>
          <a:p>
            <a:r>
              <a:rPr lang="de-DE" sz="800" dirty="0">
                <a:solidFill>
                  <a:schemeClr val="tx1"/>
                </a:solidFill>
                <a:latin typeface="Arial" panose="020B0604020202020204" pitchFamily="34" charset="0"/>
                <a:cs typeface="Arial" panose="020B0604020202020204" pitchFamily="34" charset="0"/>
              </a:rPr>
              <a:t>  </a:t>
            </a:r>
          </a:p>
          <a:p>
            <a:r>
              <a:rPr lang="de-DE" sz="1100" b="1" dirty="0" err="1">
                <a:solidFill>
                  <a:schemeClr val="tx1"/>
                </a:solidFill>
                <a:latin typeface="Arial" panose="020B0604020202020204" pitchFamily="34" charset="0"/>
                <a:cs typeface="Arial" panose="020B0604020202020204" pitchFamily="34" charset="0"/>
              </a:rPr>
              <a:t>Solunat</a:t>
            </a:r>
            <a:r>
              <a:rPr lang="de-DE" sz="1100" b="1" dirty="0">
                <a:solidFill>
                  <a:schemeClr val="tx1"/>
                </a:solidFill>
                <a:latin typeface="Arial" panose="020B0604020202020204" pitchFamily="34" charset="0"/>
                <a:cs typeface="Arial" panose="020B0604020202020204" pitchFamily="34" charset="0"/>
              </a:rPr>
              <a:t> Nr. 16 </a:t>
            </a:r>
            <a:r>
              <a:rPr lang="de-DE" sz="1100" dirty="0">
                <a:solidFill>
                  <a:schemeClr val="tx1"/>
                </a:solidFill>
                <a:latin typeface="Arial" panose="020B0604020202020204" pitchFamily="34" charset="0"/>
                <a:cs typeface="Arial" panose="020B0604020202020204" pitchFamily="34" charset="0"/>
              </a:rPr>
              <a:t>(ehemals &gt;</a:t>
            </a:r>
            <a:r>
              <a:rPr lang="de-DE" sz="1100" dirty="0" err="1">
                <a:solidFill>
                  <a:schemeClr val="tx1"/>
                </a:solidFill>
                <a:latin typeface="Arial" panose="020B0604020202020204" pitchFamily="34" charset="0"/>
                <a:cs typeface="Arial" panose="020B0604020202020204" pitchFamily="34" charset="0"/>
              </a:rPr>
              <a:t>Renalin</a:t>
            </a:r>
            <a:r>
              <a:rPr lang="de-DE" sz="1100" dirty="0">
                <a:solidFill>
                  <a:schemeClr val="tx1"/>
                </a:solidFill>
                <a:latin typeface="Arial" panose="020B0604020202020204" pitchFamily="34" charset="0"/>
                <a:cs typeface="Arial" panose="020B0604020202020204" pitchFamily="34" charset="0"/>
              </a:rPr>
              <a:t>&lt;, </a:t>
            </a:r>
            <a:r>
              <a:rPr lang="de-DE" sz="1100" dirty="0" err="1">
                <a:solidFill>
                  <a:schemeClr val="tx1"/>
                </a:solidFill>
                <a:latin typeface="Arial" panose="020B0604020202020204" pitchFamily="34" charset="0"/>
                <a:cs typeface="Arial" panose="020B0604020202020204" pitchFamily="34" charset="0"/>
              </a:rPr>
              <a:t>Soluna</a:t>
            </a:r>
            <a:r>
              <a:rPr lang="de-DE" sz="1100" dirty="0">
                <a:solidFill>
                  <a:schemeClr val="tx1"/>
                </a:solidFill>
                <a:latin typeface="Arial" panose="020B0604020202020204" pitchFamily="34" charset="0"/>
                <a:cs typeface="Arial" panose="020B0604020202020204" pitchFamily="34" charset="0"/>
              </a:rPr>
              <a:t>; </a:t>
            </a:r>
            <a:r>
              <a:rPr lang="de-DE" sz="1100" u="sng" dirty="0">
                <a:solidFill>
                  <a:schemeClr val="tx1"/>
                </a:solidFill>
                <a:latin typeface="Arial" panose="020B0604020202020204" pitchFamily="34" charset="0"/>
                <a:cs typeface="Arial" panose="020B0604020202020204" pitchFamily="34" charset="0"/>
              </a:rPr>
              <a:t>Zus.</a:t>
            </a:r>
            <a:r>
              <a:rPr lang="de-DE" sz="1100" dirty="0">
                <a:solidFill>
                  <a:schemeClr val="tx1"/>
                </a:solidFill>
                <a:latin typeface="Arial" panose="020B0604020202020204" pitchFamily="34" charset="0"/>
                <a:cs typeface="Arial" panose="020B0604020202020204" pitchFamily="34" charset="0"/>
              </a:rPr>
              <a:t>: spagyrischer Extrakt von Birkenblättern, Bärentraubenblättern, Besenginster mit kolloidaler Kupferlösung, Goldrutenkraut, Hauhechelkraut und –</a:t>
            </a:r>
            <a:r>
              <a:rPr lang="de-DE" sz="1100" dirty="0" err="1">
                <a:solidFill>
                  <a:schemeClr val="tx1"/>
                </a:solidFill>
                <a:latin typeface="Arial" panose="020B0604020202020204" pitchFamily="34" charset="0"/>
                <a:cs typeface="Arial" panose="020B0604020202020204" pitchFamily="34" charset="0"/>
              </a:rPr>
              <a:t>wurzel</a:t>
            </a:r>
            <a:r>
              <a:rPr lang="de-DE" sz="1100" dirty="0">
                <a:solidFill>
                  <a:schemeClr val="tx1"/>
                </a:solidFill>
                <a:latin typeface="Arial" panose="020B0604020202020204" pitchFamily="34" charset="0"/>
                <a:cs typeface="Arial" panose="020B0604020202020204" pitchFamily="34" charset="0"/>
              </a:rPr>
              <a:t>, Hirtentäschelkraut, Petersilienfrüchte und –</a:t>
            </a:r>
            <a:r>
              <a:rPr lang="de-DE" sz="1100" dirty="0" err="1">
                <a:solidFill>
                  <a:schemeClr val="tx1"/>
                </a:solidFill>
                <a:latin typeface="Arial" panose="020B0604020202020204" pitchFamily="34" charset="0"/>
                <a:cs typeface="Arial" panose="020B0604020202020204" pitchFamily="34" charset="0"/>
              </a:rPr>
              <a:t>wurzel</a:t>
            </a:r>
            <a:r>
              <a:rPr lang="de-DE" sz="1100" dirty="0">
                <a:solidFill>
                  <a:schemeClr val="tx1"/>
                </a:solidFill>
                <a:latin typeface="Arial" panose="020B0604020202020204" pitchFamily="34" charset="0"/>
                <a:cs typeface="Arial" panose="020B0604020202020204" pitchFamily="34" charset="0"/>
              </a:rPr>
              <a:t>, Queckenwurzel, Schachtelhalmkraut);</a:t>
            </a:r>
            <a:br>
              <a:rPr lang="de-DE" sz="1100" dirty="0">
                <a:solidFill>
                  <a:schemeClr val="tx1"/>
                </a:solidFill>
                <a:latin typeface="Arial" panose="020B0604020202020204" pitchFamily="34" charset="0"/>
                <a:cs typeface="Arial" panose="020B0604020202020204" pitchFamily="34" charset="0"/>
              </a:rPr>
            </a:br>
            <a:r>
              <a:rPr lang="de-DE" sz="1100" u="sng" dirty="0">
                <a:solidFill>
                  <a:schemeClr val="tx1"/>
                </a:solidFill>
                <a:latin typeface="Arial" panose="020B0604020202020204" pitchFamily="34" charset="0"/>
                <a:cs typeface="Arial" panose="020B0604020202020204" pitchFamily="34" charset="0"/>
              </a:rPr>
              <a:t>Anwendungsgebiete</a:t>
            </a:r>
            <a:r>
              <a:rPr lang="de-DE" sz="1100" dirty="0">
                <a:solidFill>
                  <a:schemeClr val="tx1"/>
                </a:solidFill>
                <a:latin typeface="Arial" panose="020B0604020202020204" pitchFamily="34" charset="0"/>
                <a:cs typeface="Arial" panose="020B0604020202020204" pitchFamily="34" charset="0"/>
              </a:rPr>
              <a:t>: Unspezifische Nierenstärkung, Blasen-/Nierensteinleiden, begleitend bei Allergien, Übersäuerung, Gicht, Rheuma, Neigung zu Blasenentzündungen, … </a:t>
            </a:r>
          </a:p>
        </p:txBody>
      </p:sp>
      <p:sp>
        <p:nvSpPr>
          <p:cNvPr id="3" name="Textfeld 2">
            <a:extLst>
              <a:ext uri="{FF2B5EF4-FFF2-40B4-BE49-F238E27FC236}">
                <a16:creationId xmlns:a16="http://schemas.microsoft.com/office/drawing/2014/main" id="{388E9D8B-57E4-487F-A904-50F5FECC8B10}"/>
              </a:ext>
            </a:extLst>
          </p:cNvPr>
          <p:cNvSpPr txBox="1"/>
          <p:nvPr/>
        </p:nvSpPr>
        <p:spPr>
          <a:xfrm>
            <a:off x="4749553" y="142043"/>
            <a:ext cx="4255549" cy="6152225"/>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dirty="0">
                <a:solidFill>
                  <a:schemeClr val="tx1"/>
                </a:solidFill>
                <a:latin typeface="Arial" panose="020B0604020202020204" pitchFamily="34" charset="0"/>
                <a:cs typeface="Arial" panose="020B0604020202020204" pitchFamily="34" charset="0"/>
              </a:rPr>
              <a:t>Birkenarzneien</a:t>
            </a:r>
          </a:p>
          <a:p>
            <a:r>
              <a:rPr lang="de-DE" sz="8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Arnica / Betula </a:t>
            </a:r>
            <a:r>
              <a:rPr lang="de-DE" sz="1100" b="1" dirty="0" err="1">
                <a:solidFill>
                  <a:schemeClr val="tx1"/>
                </a:solidFill>
                <a:latin typeface="Arial" panose="020B0604020202020204" pitchFamily="34" charset="0"/>
                <a:cs typeface="Arial" panose="020B0604020202020204" pitchFamily="34" charset="0"/>
              </a:rPr>
              <a:t>comp.</a:t>
            </a:r>
            <a:r>
              <a:rPr lang="de-DE" sz="1100" b="1" dirty="0">
                <a:solidFill>
                  <a:schemeClr val="tx1"/>
                </a:solidFill>
                <a:latin typeface="Arial" panose="020B0604020202020204" pitchFamily="34" charset="0"/>
                <a:cs typeface="Arial" panose="020B0604020202020204" pitchFamily="34" charset="0"/>
              </a:rPr>
              <a:t>, Injektionslösung oder Mischung </a:t>
            </a:r>
            <a:r>
              <a:rPr lang="de-DE" sz="1100" dirty="0">
                <a:solidFill>
                  <a:schemeClr val="tx1"/>
                </a:solidFill>
                <a:latin typeface="Arial" panose="020B0604020202020204" pitchFamily="34" charset="0"/>
                <a:cs typeface="Arial" panose="020B0604020202020204" pitchFamily="34" charset="0"/>
              </a:rPr>
              <a:t>(Weleda; </a:t>
            </a:r>
            <a:r>
              <a:rPr lang="de-DE" sz="1100" u="sng" dirty="0">
                <a:solidFill>
                  <a:schemeClr val="tx1"/>
                </a:solidFill>
                <a:latin typeface="Arial" panose="020B0604020202020204" pitchFamily="34" charset="0"/>
                <a:cs typeface="Arial" panose="020B0604020202020204" pitchFamily="34" charset="0"/>
              </a:rPr>
              <a:t>Zus.</a:t>
            </a:r>
            <a:r>
              <a:rPr lang="de-DE" sz="1100" dirty="0">
                <a:solidFill>
                  <a:schemeClr val="tx1"/>
                </a:solidFill>
                <a:latin typeface="Arial" panose="020B0604020202020204" pitchFamily="34" charset="0"/>
                <a:cs typeface="Arial" panose="020B0604020202020204" pitchFamily="34" charset="0"/>
              </a:rPr>
              <a:t>: Arnica D20, Betula Cortex D2, Plumbum </a:t>
            </a:r>
            <a:r>
              <a:rPr lang="de-DE" sz="1100" dirty="0" err="1">
                <a:solidFill>
                  <a:schemeClr val="tx1"/>
                </a:solidFill>
                <a:latin typeface="Arial" panose="020B0604020202020204" pitchFamily="34" charset="0"/>
                <a:cs typeface="Arial" panose="020B0604020202020204" pitchFamily="34" charset="0"/>
              </a:rPr>
              <a:t>mellitum</a:t>
            </a:r>
            <a:r>
              <a:rPr lang="de-DE" sz="1100" dirty="0">
                <a:solidFill>
                  <a:schemeClr val="tx1"/>
                </a:solidFill>
                <a:latin typeface="Arial" panose="020B0604020202020204" pitchFamily="34" charset="0"/>
                <a:cs typeface="Arial" panose="020B0604020202020204" pitchFamily="34" charset="0"/>
              </a:rPr>
              <a:t> D20); begleitend bei Zerebralsklerose.</a:t>
            </a:r>
          </a:p>
          <a:p>
            <a:r>
              <a:rPr lang="de-DE" sz="800" b="1"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Arnica </a:t>
            </a:r>
            <a:r>
              <a:rPr lang="de-DE" sz="1100" b="1" dirty="0" err="1">
                <a:solidFill>
                  <a:schemeClr val="tx1"/>
                </a:solidFill>
                <a:latin typeface="Arial" panose="020B0604020202020204" pitchFamily="34" charset="0"/>
                <a:cs typeface="Arial" panose="020B0604020202020204" pitchFamily="34" charset="0"/>
              </a:rPr>
              <a:t>comp.</a:t>
            </a:r>
            <a:r>
              <a:rPr lang="de-DE" sz="1100" b="1" dirty="0">
                <a:solidFill>
                  <a:schemeClr val="tx1"/>
                </a:solidFill>
                <a:latin typeface="Arial" panose="020B0604020202020204" pitchFamily="34" charset="0"/>
                <a:cs typeface="Arial" panose="020B0604020202020204" pitchFamily="34" charset="0"/>
              </a:rPr>
              <a:t> / </a:t>
            </a:r>
            <a:r>
              <a:rPr lang="de-DE" sz="1100" b="1" dirty="0" err="1">
                <a:solidFill>
                  <a:schemeClr val="tx1"/>
                </a:solidFill>
                <a:latin typeface="Arial" panose="020B0604020202020204" pitchFamily="34" charset="0"/>
                <a:cs typeface="Arial" panose="020B0604020202020204" pitchFamily="34" charset="0"/>
              </a:rPr>
              <a:t>Formica</a:t>
            </a:r>
            <a:r>
              <a:rPr lang="de-DE" sz="1100" b="1" dirty="0">
                <a:solidFill>
                  <a:schemeClr val="tx1"/>
                </a:solidFill>
                <a:latin typeface="Arial" panose="020B0604020202020204" pitchFamily="34" charset="0"/>
                <a:cs typeface="Arial" panose="020B0604020202020204" pitchFamily="34" charset="0"/>
              </a:rPr>
              <a:t>, Salbe </a:t>
            </a:r>
            <a:r>
              <a:rPr lang="de-DE" sz="1100" dirty="0">
                <a:solidFill>
                  <a:schemeClr val="tx1"/>
                </a:solidFill>
                <a:latin typeface="Arial" panose="020B0604020202020204" pitchFamily="34" charset="0"/>
                <a:cs typeface="Arial" panose="020B0604020202020204" pitchFamily="34" charset="0"/>
              </a:rPr>
              <a:t>(Weleda; </a:t>
            </a:r>
            <a:r>
              <a:rPr lang="de-DE" sz="1100" u="sng" dirty="0">
                <a:solidFill>
                  <a:schemeClr val="tx1"/>
                </a:solidFill>
                <a:latin typeface="Arial" panose="020B0604020202020204" pitchFamily="34" charset="0"/>
                <a:cs typeface="Arial" panose="020B0604020202020204" pitchFamily="34" charset="0"/>
              </a:rPr>
              <a:t>Zus.</a:t>
            </a:r>
            <a:r>
              <a:rPr lang="de-DE" sz="1100" dirty="0">
                <a:solidFill>
                  <a:schemeClr val="tx1"/>
                </a:solidFill>
                <a:latin typeface="Arial" panose="020B0604020202020204" pitchFamily="34" charset="0"/>
                <a:cs typeface="Arial" panose="020B0604020202020204" pitchFamily="34" charset="0"/>
              </a:rPr>
              <a:t>: Eisenhut, Arnika, Alraune, Birkenblätter, Waldameise, ätherisches Rosmarinöl).</a:t>
            </a:r>
            <a:br>
              <a:rPr lang="de-DE" sz="1100" dirty="0">
                <a:solidFill>
                  <a:schemeClr val="tx1"/>
                </a:solidFill>
                <a:latin typeface="Arial" panose="020B0604020202020204" pitchFamily="34" charset="0"/>
                <a:cs typeface="Arial" panose="020B0604020202020204" pitchFamily="34" charset="0"/>
              </a:rPr>
            </a:br>
            <a:r>
              <a:rPr lang="de-DE" sz="1100" u="sng" dirty="0">
                <a:solidFill>
                  <a:schemeClr val="tx1"/>
                </a:solidFill>
                <a:latin typeface="Arial" panose="020B0604020202020204" pitchFamily="34" charset="0"/>
                <a:cs typeface="Arial" panose="020B0604020202020204" pitchFamily="34" charset="0"/>
              </a:rPr>
              <a:t>Anwendungsgebiete</a:t>
            </a:r>
            <a:r>
              <a:rPr lang="de-DE" sz="1100" dirty="0">
                <a:solidFill>
                  <a:schemeClr val="tx1"/>
                </a:solidFill>
                <a:latin typeface="Arial" panose="020B0604020202020204" pitchFamily="34" charset="0"/>
                <a:cs typeface="Arial" panose="020B0604020202020204" pitchFamily="34" charset="0"/>
              </a:rPr>
              <a:t>: Zur schmerzlindernden Einreibung bei entzündlichen und rheumatischen Erkrankungen des Bewegungsapparates.</a:t>
            </a:r>
          </a:p>
          <a:p>
            <a:r>
              <a:rPr lang="de-DE" sz="8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Ceres Betula Urtinktur</a:t>
            </a:r>
            <a:r>
              <a:rPr lang="de-DE" sz="1100" dirty="0">
                <a:solidFill>
                  <a:schemeClr val="tx1"/>
                </a:solidFill>
                <a:latin typeface="Arial" panose="020B0604020202020204" pitchFamily="34" charset="0"/>
                <a:cs typeface="Arial" panose="020B0604020202020204" pitchFamily="34" charset="0"/>
              </a:rPr>
              <a:t>; pflanzliches Konstitutionsmittel bei seelischer Erstarrung und frühzeitiger Alterung, v. a. für hellhäutige &gt;Birkenfrauen&lt; mit Nierenschwäche.</a:t>
            </a:r>
          </a:p>
          <a:p>
            <a:r>
              <a:rPr lang="de-DE" sz="800" dirty="0">
                <a:solidFill>
                  <a:schemeClr val="tx1"/>
                </a:solidFill>
                <a:latin typeface="Arial" panose="020B0604020202020204" pitchFamily="34" charset="0"/>
                <a:cs typeface="Arial" panose="020B0604020202020204" pitchFamily="34" charset="0"/>
              </a:rPr>
              <a:t>  </a:t>
            </a:r>
          </a:p>
          <a:p>
            <a:r>
              <a:rPr lang="de-DE" sz="1100" b="1" dirty="0" err="1">
                <a:solidFill>
                  <a:schemeClr val="tx1"/>
                </a:solidFill>
                <a:latin typeface="Arial" panose="020B0604020202020204" pitchFamily="34" charset="0"/>
                <a:cs typeface="Arial" panose="020B0604020202020204" pitchFamily="34" charset="0"/>
              </a:rPr>
              <a:t>Harntee</a:t>
            </a:r>
            <a:r>
              <a:rPr lang="de-DE" sz="1100" b="1" dirty="0">
                <a:solidFill>
                  <a:schemeClr val="tx1"/>
                </a:solidFill>
                <a:latin typeface="Arial" panose="020B0604020202020204" pitchFamily="34" charset="0"/>
                <a:cs typeface="Arial" panose="020B0604020202020204" pitchFamily="34" charset="0"/>
              </a:rPr>
              <a:t> Steiner Granulat </a:t>
            </a:r>
            <a:r>
              <a:rPr lang="de-DE" sz="1100" dirty="0">
                <a:solidFill>
                  <a:schemeClr val="tx1"/>
                </a:solidFill>
                <a:latin typeface="Arial" panose="020B0604020202020204" pitchFamily="34" charset="0"/>
                <a:cs typeface="Arial" panose="020B0604020202020204" pitchFamily="34" charset="0"/>
              </a:rPr>
              <a:t>(</a:t>
            </a:r>
            <a:r>
              <a:rPr lang="de-DE" sz="1100" u="sng" dirty="0">
                <a:solidFill>
                  <a:schemeClr val="tx1"/>
                </a:solidFill>
                <a:latin typeface="Arial" panose="020B0604020202020204" pitchFamily="34" charset="0"/>
                <a:cs typeface="Arial" panose="020B0604020202020204" pitchFamily="34" charset="0"/>
              </a:rPr>
              <a:t>Zus</a:t>
            </a:r>
            <a:r>
              <a:rPr lang="de-DE" sz="1100" dirty="0">
                <a:solidFill>
                  <a:schemeClr val="tx1"/>
                </a:solidFill>
                <a:latin typeface="Arial" panose="020B0604020202020204" pitchFamily="34" charset="0"/>
                <a:cs typeface="Arial" panose="020B0604020202020204" pitchFamily="34" charset="0"/>
              </a:rPr>
              <a:t>.: Trockenextrakte von Birken- und Orthosiphon-blättern und Riesengoldrutenkraut); zur Durchspülung der ableitenden Harnwege bei leichten bakteriellen Blasenentzündungen sowie bei Harnblasengries.</a:t>
            </a:r>
          </a:p>
          <a:p>
            <a:r>
              <a:rPr lang="de-DE" sz="8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Birkenkohle </a:t>
            </a:r>
            <a:r>
              <a:rPr lang="de-DE" sz="1100" b="1" dirty="0" err="1">
                <a:solidFill>
                  <a:schemeClr val="tx1"/>
                </a:solidFill>
                <a:latin typeface="Arial" panose="020B0604020202020204" pitchFamily="34" charset="0"/>
                <a:cs typeface="Arial" panose="020B0604020202020204" pitchFamily="34" charset="0"/>
              </a:rPr>
              <a:t>comp.</a:t>
            </a:r>
            <a:r>
              <a:rPr lang="de-DE" sz="1100" b="1" dirty="0">
                <a:solidFill>
                  <a:schemeClr val="tx1"/>
                </a:solidFill>
                <a:latin typeface="Arial" panose="020B0604020202020204" pitchFamily="34" charset="0"/>
                <a:cs typeface="Arial" panose="020B0604020202020204" pitchFamily="34" charset="0"/>
              </a:rPr>
              <a:t>, Hartkapseln </a:t>
            </a:r>
            <a:r>
              <a:rPr lang="de-DE" sz="1100" dirty="0">
                <a:solidFill>
                  <a:schemeClr val="tx1"/>
                </a:solidFill>
                <a:latin typeface="Arial" panose="020B0604020202020204" pitchFamily="34" charset="0"/>
                <a:cs typeface="Arial" panose="020B0604020202020204" pitchFamily="34" charset="0"/>
              </a:rPr>
              <a:t>(Weleda; </a:t>
            </a:r>
            <a:r>
              <a:rPr lang="de-DE" sz="1100" u="sng" dirty="0">
                <a:solidFill>
                  <a:schemeClr val="tx1"/>
                </a:solidFill>
                <a:latin typeface="Arial" panose="020B0604020202020204" pitchFamily="34" charset="0"/>
                <a:cs typeface="Arial" panose="020B0604020202020204" pitchFamily="34" charset="0"/>
              </a:rPr>
              <a:t>Zus.</a:t>
            </a:r>
            <a:r>
              <a:rPr lang="de-DE" sz="1100" dirty="0">
                <a:solidFill>
                  <a:schemeClr val="tx1"/>
                </a:solidFill>
                <a:latin typeface="Arial" panose="020B0604020202020204" pitchFamily="34" charset="0"/>
                <a:cs typeface="Arial" panose="020B0604020202020204" pitchFamily="34" charset="0"/>
              </a:rPr>
              <a:t>: Antimonit D2, </a:t>
            </a:r>
            <a:r>
              <a:rPr lang="de-DE" sz="1100" dirty="0" err="1">
                <a:solidFill>
                  <a:schemeClr val="tx1"/>
                </a:solidFill>
                <a:latin typeface="Arial" panose="020B0604020202020204" pitchFamily="34" charset="0"/>
                <a:cs typeface="Arial" panose="020B0604020202020204" pitchFamily="34" charset="0"/>
              </a:rPr>
              <a:t>Carbo</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Betulae</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Chamomilla</a:t>
            </a:r>
            <a:r>
              <a:rPr lang="de-DE" sz="1100" dirty="0">
                <a:solidFill>
                  <a:schemeClr val="tx1"/>
                </a:solidFill>
                <a:latin typeface="Arial" panose="020B0604020202020204" pitchFamily="34" charset="0"/>
                <a:cs typeface="Arial" panose="020B0604020202020204" pitchFamily="34" charset="0"/>
              </a:rPr>
              <a:t> Radix </a:t>
            </a:r>
            <a:r>
              <a:rPr lang="de-DE" sz="1100" dirty="0" err="1">
                <a:solidFill>
                  <a:schemeClr val="tx1"/>
                </a:solidFill>
                <a:latin typeface="Arial" panose="020B0604020202020204" pitchFamily="34" charset="0"/>
                <a:cs typeface="Arial" panose="020B0604020202020204" pitchFamily="34" charset="0"/>
              </a:rPr>
              <a:t>Decoct</a:t>
            </a:r>
            <a:r>
              <a:rPr lang="de-DE" sz="1100" dirty="0">
                <a:solidFill>
                  <a:schemeClr val="tx1"/>
                </a:solidFill>
                <a:latin typeface="Arial" panose="020B0604020202020204" pitchFamily="34" charset="0"/>
                <a:cs typeface="Arial" panose="020B0604020202020204" pitchFamily="34" charset="0"/>
              </a:rPr>
              <a:t>); Bewährt bei akuten Durchfallerkrankungen mit Darmkrämpfen und/oder Blähkoliken.</a:t>
            </a:r>
          </a:p>
          <a:p>
            <a:r>
              <a:rPr lang="de-DE" sz="800" dirty="0">
                <a:solidFill>
                  <a:schemeClr val="tx1"/>
                </a:solidFill>
                <a:latin typeface="Arial" panose="020B0604020202020204" pitchFamily="34" charset="0"/>
                <a:cs typeface="Arial" panose="020B0604020202020204" pitchFamily="34" charset="0"/>
              </a:rPr>
              <a:t>  </a:t>
            </a:r>
          </a:p>
          <a:p>
            <a:r>
              <a:rPr lang="de-DE" sz="1100" b="1" dirty="0" err="1">
                <a:solidFill>
                  <a:schemeClr val="tx1"/>
                </a:solidFill>
                <a:latin typeface="Arial" panose="020B0604020202020204" pitchFamily="34" charset="0"/>
                <a:cs typeface="Arial" panose="020B0604020202020204" pitchFamily="34" charset="0"/>
              </a:rPr>
              <a:t>Nephroselect</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Dreluso</a:t>
            </a:r>
            <a:r>
              <a:rPr lang="de-DE" sz="1100" dirty="0">
                <a:solidFill>
                  <a:schemeClr val="tx1"/>
                </a:solidFill>
                <a:latin typeface="Arial" panose="020B0604020202020204" pitchFamily="34" charset="0"/>
                <a:cs typeface="Arial" panose="020B0604020202020204" pitchFamily="34" charset="0"/>
              </a:rPr>
              <a:t>; </a:t>
            </a:r>
            <a:r>
              <a:rPr lang="de-DE" sz="1100" u="sng" dirty="0">
                <a:solidFill>
                  <a:schemeClr val="tx1"/>
                </a:solidFill>
                <a:latin typeface="Arial" panose="020B0604020202020204" pitchFamily="34" charset="0"/>
                <a:cs typeface="Arial" panose="020B0604020202020204" pitchFamily="34" charset="0"/>
              </a:rPr>
              <a:t>Zus.</a:t>
            </a:r>
            <a:r>
              <a:rPr lang="de-DE" sz="1100" dirty="0">
                <a:solidFill>
                  <a:schemeClr val="tx1"/>
                </a:solidFill>
                <a:latin typeface="Arial" panose="020B0604020202020204" pitchFamily="34" charset="0"/>
                <a:cs typeface="Arial" panose="020B0604020202020204" pitchFamily="34" charset="0"/>
              </a:rPr>
              <a:t>: Extrakt aus Kapuzinerkressen-kraut, Goldrutenkraut, Birkenblätter, Ackerschachtelhalmkraut, Liebstöckelwurzel); angezeigt beileichten  entzündlichen Erkrankungen der ableitenden Harnwege.</a:t>
            </a:r>
          </a:p>
          <a:p>
            <a:r>
              <a:rPr lang="de-DE" sz="800" dirty="0">
                <a:solidFill>
                  <a:schemeClr val="tx1"/>
                </a:solidFill>
                <a:latin typeface="Arial" panose="020B0604020202020204" pitchFamily="34" charset="0"/>
                <a:cs typeface="Arial" panose="020B0604020202020204" pitchFamily="34" charset="0"/>
              </a:rPr>
              <a:t>  </a:t>
            </a:r>
          </a:p>
          <a:p>
            <a:r>
              <a:rPr lang="de-DE" sz="1100" b="1" dirty="0" err="1">
                <a:solidFill>
                  <a:schemeClr val="tx1"/>
                </a:solidFill>
                <a:latin typeface="Arial" panose="020B0604020202020204" pitchFamily="34" charset="0"/>
                <a:cs typeface="Arial" panose="020B0604020202020204" pitchFamily="34" charset="0"/>
              </a:rPr>
              <a:t>Solunat</a:t>
            </a:r>
            <a:r>
              <a:rPr lang="de-DE" sz="1100" b="1" dirty="0">
                <a:solidFill>
                  <a:schemeClr val="tx1"/>
                </a:solidFill>
                <a:latin typeface="Arial" panose="020B0604020202020204" pitchFamily="34" charset="0"/>
                <a:cs typeface="Arial" panose="020B0604020202020204" pitchFamily="34" charset="0"/>
              </a:rPr>
              <a:t> Nr. 16 </a:t>
            </a:r>
            <a:r>
              <a:rPr lang="de-DE" sz="1100" dirty="0">
                <a:solidFill>
                  <a:schemeClr val="tx1"/>
                </a:solidFill>
                <a:latin typeface="Arial" panose="020B0604020202020204" pitchFamily="34" charset="0"/>
                <a:cs typeface="Arial" panose="020B0604020202020204" pitchFamily="34" charset="0"/>
              </a:rPr>
              <a:t>(ehemals &gt;</a:t>
            </a:r>
            <a:r>
              <a:rPr lang="de-DE" sz="1100" dirty="0" err="1">
                <a:solidFill>
                  <a:schemeClr val="tx1"/>
                </a:solidFill>
                <a:latin typeface="Arial" panose="020B0604020202020204" pitchFamily="34" charset="0"/>
                <a:cs typeface="Arial" panose="020B0604020202020204" pitchFamily="34" charset="0"/>
              </a:rPr>
              <a:t>Renalin</a:t>
            </a:r>
            <a:r>
              <a:rPr lang="de-DE" sz="1100" dirty="0">
                <a:solidFill>
                  <a:schemeClr val="tx1"/>
                </a:solidFill>
                <a:latin typeface="Arial" panose="020B0604020202020204" pitchFamily="34" charset="0"/>
                <a:cs typeface="Arial" panose="020B0604020202020204" pitchFamily="34" charset="0"/>
              </a:rPr>
              <a:t>&lt;, </a:t>
            </a:r>
            <a:r>
              <a:rPr lang="de-DE" sz="1100" dirty="0" err="1">
                <a:solidFill>
                  <a:schemeClr val="tx1"/>
                </a:solidFill>
                <a:latin typeface="Arial" panose="020B0604020202020204" pitchFamily="34" charset="0"/>
                <a:cs typeface="Arial" panose="020B0604020202020204" pitchFamily="34" charset="0"/>
              </a:rPr>
              <a:t>Soluna</a:t>
            </a:r>
            <a:r>
              <a:rPr lang="de-DE" sz="1100" dirty="0">
                <a:solidFill>
                  <a:schemeClr val="tx1"/>
                </a:solidFill>
                <a:latin typeface="Arial" panose="020B0604020202020204" pitchFamily="34" charset="0"/>
                <a:cs typeface="Arial" panose="020B0604020202020204" pitchFamily="34" charset="0"/>
              </a:rPr>
              <a:t>; </a:t>
            </a:r>
            <a:r>
              <a:rPr lang="de-DE" sz="1100" u="sng" dirty="0">
                <a:solidFill>
                  <a:schemeClr val="tx1"/>
                </a:solidFill>
                <a:latin typeface="Arial" panose="020B0604020202020204" pitchFamily="34" charset="0"/>
                <a:cs typeface="Arial" panose="020B0604020202020204" pitchFamily="34" charset="0"/>
              </a:rPr>
              <a:t>Zus.</a:t>
            </a:r>
            <a:r>
              <a:rPr lang="de-DE" sz="1100" dirty="0">
                <a:solidFill>
                  <a:schemeClr val="tx1"/>
                </a:solidFill>
                <a:latin typeface="Arial" panose="020B0604020202020204" pitchFamily="34" charset="0"/>
                <a:cs typeface="Arial" panose="020B0604020202020204" pitchFamily="34" charset="0"/>
              </a:rPr>
              <a:t>: spagyrischer Extrakt von Birkenblättern, Bärentraubenblättern, Besenginster mit kolloidaler Kupferlösung, Goldrutenkraut, Hauhechelkraut und –</a:t>
            </a:r>
            <a:r>
              <a:rPr lang="de-DE" sz="1100" dirty="0" err="1">
                <a:solidFill>
                  <a:schemeClr val="tx1"/>
                </a:solidFill>
                <a:latin typeface="Arial" panose="020B0604020202020204" pitchFamily="34" charset="0"/>
                <a:cs typeface="Arial" panose="020B0604020202020204" pitchFamily="34" charset="0"/>
              </a:rPr>
              <a:t>wurzel</a:t>
            </a:r>
            <a:r>
              <a:rPr lang="de-DE" sz="1100" dirty="0">
                <a:solidFill>
                  <a:schemeClr val="tx1"/>
                </a:solidFill>
                <a:latin typeface="Arial" panose="020B0604020202020204" pitchFamily="34" charset="0"/>
                <a:cs typeface="Arial" panose="020B0604020202020204" pitchFamily="34" charset="0"/>
              </a:rPr>
              <a:t>, Hirtentäschelkraut, Petersilienfrüchte und –</a:t>
            </a:r>
            <a:r>
              <a:rPr lang="de-DE" sz="1100" dirty="0" err="1">
                <a:solidFill>
                  <a:schemeClr val="tx1"/>
                </a:solidFill>
                <a:latin typeface="Arial" panose="020B0604020202020204" pitchFamily="34" charset="0"/>
                <a:cs typeface="Arial" panose="020B0604020202020204" pitchFamily="34" charset="0"/>
              </a:rPr>
              <a:t>wurzel</a:t>
            </a:r>
            <a:r>
              <a:rPr lang="de-DE" sz="1100" dirty="0">
                <a:solidFill>
                  <a:schemeClr val="tx1"/>
                </a:solidFill>
                <a:latin typeface="Arial" panose="020B0604020202020204" pitchFamily="34" charset="0"/>
                <a:cs typeface="Arial" panose="020B0604020202020204" pitchFamily="34" charset="0"/>
              </a:rPr>
              <a:t>, Queckenwurzel, Schachtelhalmkraut);</a:t>
            </a:r>
            <a:br>
              <a:rPr lang="de-DE" sz="1100" dirty="0">
                <a:solidFill>
                  <a:schemeClr val="tx1"/>
                </a:solidFill>
                <a:latin typeface="Arial" panose="020B0604020202020204" pitchFamily="34" charset="0"/>
                <a:cs typeface="Arial" panose="020B0604020202020204" pitchFamily="34" charset="0"/>
              </a:rPr>
            </a:br>
            <a:r>
              <a:rPr lang="de-DE" sz="1100" u="sng" dirty="0">
                <a:solidFill>
                  <a:schemeClr val="tx1"/>
                </a:solidFill>
                <a:latin typeface="Arial" panose="020B0604020202020204" pitchFamily="34" charset="0"/>
                <a:cs typeface="Arial" panose="020B0604020202020204" pitchFamily="34" charset="0"/>
              </a:rPr>
              <a:t>Anwendungsgebiete</a:t>
            </a:r>
            <a:r>
              <a:rPr lang="de-DE" sz="1100" dirty="0">
                <a:solidFill>
                  <a:schemeClr val="tx1"/>
                </a:solidFill>
                <a:latin typeface="Arial" panose="020B0604020202020204" pitchFamily="34" charset="0"/>
                <a:cs typeface="Arial" panose="020B0604020202020204" pitchFamily="34" charset="0"/>
              </a:rPr>
              <a:t>: Unspezifische Nierenstärkung, Blasen-/Nierensteinleiden, begleitend bei Allergien, Übersäuerung, Gicht, Rheuma, Neigung zu Blasenentzündungen, … </a:t>
            </a:r>
          </a:p>
        </p:txBody>
      </p:sp>
      <p:sp>
        <p:nvSpPr>
          <p:cNvPr id="4" name="Textfeld 3">
            <a:extLst>
              <a:ext uri="{FF2B5EF4-FFF2-40B4-BE49-F238E27FC236}">
                <a16:creationId xmlns:a16="http://schemas.microsoft.com/office/drawing/2014/main" id="{67A44583-BAD1-4F87-A5A1-A6E31AF04D4F}"/>
              </a:ext>
            </a:extLst>
          </p:cNvPr>
          <p:cNvSpPr txBox="1"/>
          <p:nvPr/>
        </p:nvSpPr>
        <p:spPr>
          <a:xfrm>
            <a:off x="4749553" y="6294267"/>
            <a:ext cx="4255549" cy="43088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dirty="0">
                <a:latin typeface="Arial" panose="020B0604020202020204" pitchFamily="34" charset="0"/>
                <a:cs typeface="Arial" panose="020B0604020202020204" pitchFamily="34" charset="0"/>
              </a:rPr>
              <a:t>© 3/22 Margret Madejsky, Heilpraktikerin, Angerfeldstr. 10 a, 82205 </a:t>
            </a:r>
            <a:r>
              <a:rPr lang="de-DE" sz="1100" dirty="0" err="1">
                <a:latin typeface="Arial" panose="020B0604020202020204" pitchFamily="34" charset="0"/>
                <a:cs typeface="Arial" panose="020B0604020202020204" pitchFamily="34" charset="0"/>
              </a:rPr>
              <a:t>Gilching,Tel</a:t>
            </a:r>
            <a:r>
              <a:rPr lang="de-DE" sz="1100" dirty="0">
                <a:latin typeface="Arial" panose="020B0604020202020204" pitchFamily="34" charset="0"/>
                <a:cs typeface="Arial" panose="020B0604020202020204" pitchFamily="34" charset="0"/>
              </a:rPr>
              <a:t>. 08105-7769002  </a:t>
            </a:r>
            <a:r>
              <a:rPr lang="de-DE" sz="1100" dirty="0">
                <a:latin typeface="Arial" panose="020B0604020202020204" pitchFamily="34" charset="0"/>
                <a:cs typeface="Arial" panose="020B0604020202020204" pitchFamily="34" charset="0"/>
                <a:hlinkClick r:id="rId2"/>
              </a:rPr>
              <a:t>office@natura-naturans.de</a:t>
            </a:r>
            <a:r>
              <a:rPr lang="de-DE" sz="11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4281575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F0CE92F9-1237-4408-8329-CEEC85ED3006}"/>
              </a:ext>
            </a:extLst>
          </p:cNvPr>
          <p:cNvSpPr txBox="1"/>
          <p:nvPr/>
        </p:nvSpPr>
        <p:spPr>
          <a:xfrm>
            <a:off x="152307" y="133164"/>
            <a:ext cx="4277650" cy="6017032"/>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dirty="0">
                <a:solidFill>
                  <a:schemeClr val="tx1"/>
                </a:solidFill>
                <a:latin typeface="Arial" panose="020B0604020202020204" pitchFamily="34" charset="0"/>
                <a:cs typeface="Arial" panose="020B0604020202020204" pitchFamily="34" charset="0"/>
              </a:rPr>
              <a:t>Wissenswertes über </a:t>
            </a:r>
            <a:r>
              <a:rPr lang="de-DE" sz="1100" b="1" dirty="0" err="1">
                <a:solidFill>
                  <a:schemeClr val="tx1"/>
                </a:solidFill>
                <a:latin typeface="Arial" panose="020B0604020202020204" pitchFamily="34" charset="0"/>
                <a:cs typeface="Arial" panose="020B0604020202020204" pitchFamily="34" charset="0"/>
              </a:rPr>
              <a:t>Betulin</a:t>
            </a:r>
            <a:endParaRPr lang="de-DE" sz="1100" b="1" dirty="0">
              <a:solidFill>
                <a:schemeClr val="tx1"/>
              </a:solidFill>
              <a:latin typeface="Arial" panose="020B0604020202020204" pitchFamily="34" charset="0"/>
              <a:cs typeface="Arial" panose="020B0604020202020204" pitchFamily="34" charset="0"/>
            </a:endParaRPr>
          </a:p>
          <a:p>
            <a:r>
              <a:rPr lang="de-DE" sz="1100" dirty="0">
                <a:solidFill>
                  <a:schemeClr val="tx1"/>
                </a:solidFill>
                <a:latin typeface="Arial" panose="020B0604020202020204" pitchFamily="34" charset="0"/>
                <a:cs typeface="Arial" panose="020B0604020202020204" pitchFamily="34" charset="0"/>
              </a:rPr>
              <a:t>  </a:t>
            </a:r>
          </a:p>
          <a:p>
            <a:r>
              <a:rPr lang="de-DE" sz="1100" dirty="0">
                <a:solidFill>
                  <a:schemeClr val="tx1"/>
                </a:solidFill>
                <a:latin typeface="Arial" panose="020B0604020202020204" pitchFamily="34" charset="0"/>
                <a:cs typeface="Arial" panose="020B0604020202020204" pitchFamily="34" charset="0"/>
              </a:rPr>
              <a:t>Dem Chemiker Johann Tobias Lowitz gelang es 1788 erstmals aus Birkenholz </a:t>
            </a:r>
            <a:r>
              <a:rPr lang="de-DE" sz="1100" dirty="0" err="1">
                <a:solidFill>
                  <a:schemeClr val="tx1"/>
                </a:solidFill>
                <a:latin typeface="Arial" panose="020B0604020202020204" pitchFamily="34" charset="0"/>
                <a:cs typeface="Arial" panose="020B0604020202020204" pitchFamily="34" charset="0"/>
              </a:rPr>
              <a:t>Betulin</a:t>
            </a:r>
            <a:r>
              <a:rPr lang="de-DE" sz="1100" dirty="0">
                <a:solidFill>
                  <a:schemeClr val="tx1"/>
                </a:solidFill>
                <a:latin typeface="Arial" panose="020B0604020202020204" pitchFamily="34" charset="0"/>
                <a:cs typeface="Arial" panose="020B0604020202020204" pitchFamily="34" charset="0"/>
              </a:rPr>
              <a:t> zu gewinnen.</a:t>
            </a:r>
          </a:p>
          <a:p>
            <a:r>
              <a:rPr lang="de-DE" sz="1100" dirty="0">
                <a:solidFill>
                  <a:schemeClr val="tx1"/>
                </a:solidFill>
                <a:latin typeface="Arial" panose="020B0604020202020204" pitchFamily="34" charset="0"/>
                <a:cs typeface="Arial" panose="020B0604020202020204" pitchFamily="34" charset="0"/>
              </a:rPr>
              <a:t>  </a:t>
            </a:r>
          </a:p>
          <a:p>
            <a:r>
              <a:rPr lang="de-DE" sz="1100" dirty="0">
                <a:solidFill>
                  <a:schemeClr val="tx1"/>
                </a:solidFill>
                <a:latin typeface="Arial" panose="020B0604020202020204" pitchFamily="34" charset="0"/>
                <a:cs typeface="Arial" panose="020B0604020202020204" pitchFamily="34" charset="0"/>
              </a:rPr>
              <a:t>Birkenrinde enthält im weißen Korkgewebe 20 bis zu 40 % </a:t>
            </a:r>
            <a:r>
              <a:rPr lang="de-DE" sz="1100" dirty="0" err="1">
                <a:solidFill>
                  <a:schemeClr val="tx1"/>
                </a:solidFill>
                <a:latin typeface="Arial" panose="020B0604020202020204" pitchFamily="34" charset="0"/>
                <a:cs typeface="Arial" panose="020B0604020202020204" pitchFamily="34" charset="0"/>
              </a:rPr>
              <a:t>Betulin</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Betuline</a:t>
            </a:r>
            <a:r>
              <a:rPr lang="de-DE" sz="1100" dirty="0">
                <a:solidFill>
                  <a:schemeClr val="tx1"/>
                </a:solidFill>
                <a:latin typeface="Arial" panose="020B0604020202020204" pitchFamily="34" charset="0"/>
                <a:cs typeface="Arial" panose="020B0604020202020204" pitchFamily="34" charset="0"/>
              </a:rPr>
              <a:t> zählen zu den </a:t>
            </a:r>
            <a:r>
              <a:rPr lang="de-DE" sz="1100" dirty="0" err="1">
                <a:solidFill>
                  <a:schemeClr val="tx1"/>
                </a:solidFill>
                <a:latin typeface="Arial" panose="020B0604020202020204" pitchFamily="34" charset="0"/>
                <a:cs typeface="Arial" panose="020B0604020202020204" pitchFamily="34" charset="0"/>
              </a:rPr>
              <a:t>Triterpenen</a:t>
            </a:r>
            <a:r>
              <a:rPr lang="de-DE" sz="1100" dirty="0">
                <a:solidFill>
                  <a:schemeClr val="tx1"/>
                </a:solidFill>
                <a:latin typeface="Arial" panose="020B0604020202020204" pitchFamily="34" charset="0"/>
                <a:cs typeface="Arial" panose="020B0604020202020204" pitchFamily="34" charset="0"/>
              </a:rPr>
              <a:t> (pentazyklisches </a:t>
            </a:r>
            <a:r>
              <a:rPr lang="de-DE" sz="1100" dirty="0" err="1">
                <a:solidFill>
                  <a:schemeClr val="tx1"/>
                </a:solidFill>
                <a:latin typeface="Arial" panose="020B0604020202020204" pitchFamily="34" charset="0"/>
                <a:cs typeface="Arial" panose="020B0604020202020204" pitchFamily="34" charset="0"/>
              </a:rPr>
              <a:t>Triterpenalkohol</a:t>
            </a:r>
            <a:r>
              <a:rPr lang="de-DE" sz="1100" dirty="0">
                <a:solidFill>
                  <a:schemeClr val="tx1"/>
                </a:solidFill>
                <a:latin typeface="Arial" panose="020B0604020202020204" pitchFamily="34" charset="0"/>
                <a:cs typeface="Arial" panose="020B0604020202020204" pitchFamily="34" charset="0"/>
              </a:rPr>
              <a:t>).</a:t>
            </a:r>
          </a:p>
          <a:p>
            <a:r>
              <a:rPr lang="de-DE" sz="1100" dirty="0">
                <a:solidFill>
                  <a:schemeClr val="tx1"/>
                </a:solidFill>
                <a:latin typeface="Arial" panose="020B0604020202020204" pitchFamily="34" charset="0"/>
                <a:cs typeface="Arial" panose="020B0604020202020204" pitchFamily="34" charset="0"/>
              </a:rPr>
              <a:t>  </a:t>
            </a:r>
          </a:p>
          <a:p>
            <a:r>
              <a:rPr lang="de-DE" sz="1100" dirty="0" err="1">
                <a:solidFill>
                  <a:schemeClr val="tx1"/>
                </a:solidFill>
                <a:latin typeface="Arial" panose="020B0604020202020204" pitchFamily="34" charset="0"/>
                <a:cs typeface="Arial" panose="020B0604020202020204" pitchFamily="34" charset="0"/>
              </a:rPr>
              <a:t>Betulin</a:t>
            </a:r>
            <a:r>
              <a:rPr lang="de-DE" sz="1100" dirty="0">
                <a:solidFill>
                  <a:schemeClr val="tx1"/>
                </a:solidFill>
                <a:latin typeface="Arial" panose="020B0604020202020204" pitchFamily="34" charset="0"/>
                <a:cs typeface="Arial" panose="020B0604020202020204" pitchFamily="34" charset="0"/>
              </a:rPr>
              <a:t> ist hydrophob und auch in Öl schwer löslich.</a:t>
            </a:r>
          </a:p>
          <a:p>
            <a:r>
              <a:rPr lang="de-DE" sz="1100" dirty="0">
                <a:solidFill>
                  <a:schemeClr val="tx1"/>
                </a:solidFill>
                <a:latin typeface="Arial" panose="020B0604020202020204" pitchFamily="34" charset="0"/>
                <a:cs typeface="Arial" panose="020B0604020202020204" pitchFamily="34" charset="0"/>
              </a:rPr>
              <a:t>  </a:t>
            </a:r>
          </a:p>
          <a:p>
            <a:r>
              <a:rPr lang="de-DE" sz="1100" dirty="0" err="1">
                <a:solidFill>
                  <a:schemeClr val="tx1"/>
                </a:solidFill>
                <a:latin typeface="Arial" panose="020B0604020202020204" pitchFamily="34" charset="0"/>
                <a:cs typeface="Arial" panose="020B0604020202020204" pitchFamily="34" charset="0"/>
              </a:rPr>
              <a:t>Betulin</a:t>
            </a:r>
            <a:r>
              <a:rPr lang="de-DE" sz="1100" dirty="0">
                <a:solidFill>
                  <a:schemeClr val="tx1"/>
                </a:solidFill>
                <a:latin typeface="Arial" panose="020B0604020202020204" pitchFamily="34" charset="0"/>
                <a:cs typeface="Arial" panose="020B0604020202020204" pitchFamily="34" charset="0"/>
              </a:rPr>
              <a:t> verfügt über antimikrobielle Kräfte, weshalb es für die Zubereitung von Cremes oder Gels keine weiteren Konservierungsstoffe braucht. </a:t>
            </a:r>
          </a:p>
          <a:p>
            <a:r>
              <a:rPr lang="de-DE" sz="1100" dirty="0">
                <a:solidFill>
                  <a:schemeClr val="tx1"/>
                </a:solidFill>
                <a:latin typeface="Arial" panose="020B0604020202020204" pitchFamily="34" charset="0"/>
                <a:cs typeface="Arial" panose="020B0604020202020204" pitchFamily="34" charset="0"/>
              </a:rPr>
              <a:t>  </a:t>
            </a:r>
          </a:p>
          <a:p>
            <a:r>
              <a:rPr lang="de-DE" sz="1100" dirty="0" err="1">
                <a:solidFill>
                  <a:schemeClr val="tx1"/>
                </a:solidFill>
                <a:latin typeface="Arial" panose="020B0604020202020204" pitchFamily="34" charset="0"/>
                <a:cs typeface="Arial" panose="020B0604020202020204" pitchFamily="34" charset="0"/>
              </a:rPr>
              <a:t>Betulin</a:t>
            </a:r>
            <a:r>
              <a:rPr lang="de-DE" sz="1100" dirty="0">
                <a:solidFill>
                  <a:schemeClr val="tx1"/>
                </a:solidFill>
                <a:latin typeface="Arial" panose="020B0604020202020204" pitchFamily="34" charset="0"/>
                <a:cs typeface="Arial" panose="020B0604020202020204" pitchFamily="34" charset="0"/>
              </a:rPr>
              <a:t> wirkt </a:t>
            </a:r>
            <a:r>
              <a:rPr lang="de-DE" sz="1100" dirty="0" err="1">
                <a:solidFill>
                  <a:schemeClr val="tx1"/>
                </a:solidFill>
                <a:latin typeface="Arial" panose="020B0604020202020204" pitchFamily="34" charset="0"/>
                <a:cs typeface="Arial" panose="020B0604020202020204" pitchFamily="34" charset="0"/>
              </a:rPr>
              <a:t>barriereschützend</a:t>
            </a:r>
            <a:r>
              <a:rPr lang="de-DE" sz="1100" dirty="0">
                <a:solidFill>
                  <a:schemeClr val="tx1"/>
                </a:solidFill>
                <a:latin typeface="Arial" panose="020B0604020202020204" pitchFamily="34" charset="0"/>
                <a:cs typeface="Arial" panose="020B0604020202020204" pitchFamily="34" charset="0"/>
              </a:rPr>
              <a:t> und hautregenerierend (</a:t>
            </a:r>
            <a:r>
              <a:rPr lang="de-DE" sz="1100" dirty="0" err="1">
                <a:solidFill>
                  <a:schemeClr val="tx1"/>
                </a:solidFill>
                <a:latin typeface="Arial" panose="020B0604020202020204" pitchFamily="34" charset="0"/>
                <a:cs typeface="Arial" panose="020B0604020202020204" pitchFamily="34" charset="0"/>
              </a:rPr>
              <a:t>reepithelisierend</a:t>
            </a:r>
            <a:r>
              <a:rPr lang="de-DE" sz="1100" dirty="0">
                <a:solidFill>
                  <a:schemeClr val="tx1"/>
                </a:solidFill>
                <a:latin typeface="Arial" panose="020B0604020202020204" pitchFamily="34" charset="0"/>
                <a:cs typeface="Arial" panose="020B0604020202020204" pitchFamily="34" charset="0"/>
              </a:rPr>
              <a:t>) und vermittelt u. a. </a:t>
            </a:r>
            <a:r>
              <a:rPr lang="de-DE" sz="1100" b="1" i="1" dirty="0">
                <a:solidFill>
                  <a:schemeClr val="tx1"/>
                </a:solidFill>
                <a:latin typeface="Arial" panose="020B0604020202020204" pitchFamily="34" charset="0"/>
                <a:cs typeface="Arial" panose="020B0604020202020204" pitchFamily="34" charset="0"/>
              </a:rPr>
              <a:t>„wundheilende, juckreizhemmende sowie </a:t>
            </a:r>
            <a:r>
              <a:rPr lang="de-DE" sz="1100" b="1" i="1" dirty="0" err="1">
                <a:solidFill>
                  <a:schemeClr val="tx1"/>
                </a:solidFill>
                <a:latin typeface="Arial" panose="020B0604020202020204" pitchFamily="34" charset="0"/>
                <a:cs typeface="Arial" panose="020B0604020202020204" pitchFamily="34" charset="0"/>
              </a:rPr>
              <a:t>antitumorale</a:t>
            </a:r>
            <a:r>
              <a:rPr lang="de-DE" sz="1100" b="1" i="1" dirty="0">
                <a:solidFill>
                  <a:schemeClr val="tx1"/>
                </a:solidFill>
                <a:latin typeface="Arial" panose="020B0604020202020204" pitchFamily="34" charset="0"/>
                <a:cs typeface="Arial" panose="020B0604020202020204" pitchFamily="34" charset="0"/>
              </a:rPr>
              <a:t> Effekte“ </a:t>
            </a:r>
            <a:r>
              <a:rPr lang="de-DE" sz="1100" dirty="0">
                <a:solidFill>
                  <a:schemeClr val="tx1"/>
                </a:solidFill>
                <a:latin typeface="Arial" panose="020B0604020202020204" pitchFamily="34" charset="0"/>
                <a:cs typeface="Arial" panose="020B0604020202020204" pitchFamily="34" charset="0"/>
              </a:rPr>
              <a:t>(</a:t>
            </a:r>
            <a:r>
              <a:rPr lang="de-DE" sz="1100" dirty="0">
                <a:solidFill>
                  <a:schemeClr val="tx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https://www.deutsche-apotheker-zeitung.de/daz-az/2010/daz-13-2010/betuline-multifunktionale-aktivsubstanzen</a:t>
            </a:r>
            <a:r>
              <a:rPr lang="de-DE" sz="1100" dirty="0">
                <a:solidFill>
                  <a:schemeClr val="tx1"/>
                </a:solidFill>
                <a:latin typeface="Arial" panose="020B0604020202020204" pitchFamily="34" charset="0"/>
                <a:cs typeface="Arial" panose="020B0604020202020204" pitchFamily="34" charset="0"/>
              </a:rPr>
              <a:t>)</a:t>
            </a:r>
          </a:p>
          <a:p>
            <a:r>
              <a:rPr lang="de-DE" sz="1100" dirty="0">
                <a:solidFill>
                  <a:schemeClr val="tx1"/>
                </a:solidFill>
                <a:latin typeface="Arial" panose="020B0604020202020204" pitchFamily="34" charset="0"/>
                <a:cs typeface="Arial" panose="020B0604020202020204" pitchFamily="34" charset="0"/>
              </a:rPr>
              <a:t>  </a:t>
            </a:r>
          </a:p>
          <a:p>
            <a:r>
              <a:rPr lang="de-DE" sz="1100" dirty="0" err="1">
                <a:solidFill>
                  <a:schemeClr val="tx1"/>
                </a:solidFill>
                <a:latin typeface="Arial" panose="020B0604020202020204" pitchFamily="34" charset="0"/>
                <a:cs typeface="Arial" panose="020B0604020202020204" pitchFamily="34" charset="0"/>
              </a:rPr>
              <a:t>Betulin</a:t>
            </a:r>
            <a:r>
              <a:rPr lang="de-DE" sz="1100" dirty="0">
                <a:solidFill>
                  <a:schemeClr val="tx1"/>
                </a:solidFill>
                <a:latin typeface="Arial" panose="020B0604020202020204" pitchFamily="34" charset="0"/>
                <a:cs typeface="Arial" panose="020B0604020202020204" pitchFamily="34" charset="0"/>
              </a:rPr>
              <a:t> wirkt antientzündlich und fördert die Apoptose. Eine </a:t>
            </a:r>
            <a:r>
              <a:rPr lang="de-DE" sz="1100" dirty="0" err="1">
                <a:solidFill>
                  <a:schemeClr val="tx1"/>
                </a:solidFill>
                <a:latin typeface="Arial" panose="020B0604020202020204" pitchFamily="34" charset="0"/>
                <a:cs typeface="Arial" panose="020B0604020202020204" pitchFamily="34" charset="0"/>
              </a:rPr>
              <a:t>Betulin</a:t>
            </a:r>
            <a:r>
              <a:rPr lang="de-DE" sz="1100" dirty="0">
                <a:solidFill>
                  <a:schemeClr val="tx1"/>
                </a:solidFill>
                <a:latin typeface="Arial" panose="020B0604020202020204" pitchFamily="34" charset="0"/>
                <a:cs typeface="Arial" panose="020B0604020202020204" pitchFamily="34" charset="0"/>
              </a:rPr>
              <a:t> reiche Ernährung soll deswegen vor Darmkrebs schützen. </a:t>
            </a:r>
            <a:r>
              <a:rPr lang="de-DE" sz="1100" dirty="0" err="1">
                <a:solidFill>
                  <a:schemeClr val="tx1"/>
                </a:solidFill>
                <a:latin typeface="Arial" panose="020B0604020202020204" pitchFamily="34" charset="0"/>
                <a:cs typeface="Arial" panose="020B0604020202020204" pitchFamily="34" charset="0"/>
              </a:rPr>
              <a:t>Betulin</a:t>
            </a:r>
            <a:r>
              <a:rPr lang="de-DE" sz="1100" dirty="0">
                <a:solidFill>
                  <a:schemeClr val="tx1"/>
                </a:solidFill>
                <a:latin typeface="Arial" panose="020B0604020202020204" pitchFamily="34" charset="0"/>
                <a:cs typeface="Arial" panose="020B0604020202020204" pitchFamily="34" charset="0"/>
              </a:rPr>
              <a:t> kommt vor allem in </a:t>
            </a:r>
            <a:r>
              <a:rPr lang="de-DE" sz="1100" dirty="0" err="1">
                <a:solidFill>
                  <a:schemeClr val="tx1"/>
                </a:solidFill>
                <a:latin typeface="Arial" panose="020B0604020202020204" pitchFamily="34" charset="0"/>
                <a:cs typeface="Arial" panose="020B0604020202020204" pitchFamily="34" charset="0"/>
              </a:rPr>
              <a:t>mediteranen</a:t>
            </a:r>
            <a:r>
              <a:rPr lang="de-DE" sz="1100" dirty="0">
                <a:solidFill>
                  <a:schemeClr val="tx1"/>
                </a:solidFill>
                <a:latin typeface="Arial" panose="020B0604020202020204" pitchFamily="34" charset="0"/>
                <a:cs typeface="Arial" panose="020B0604020202020204" pitchFamily="34" charset="0"/>
              </a:rPr>
              <a:t> Lippenblütlern, Oliven und Äpfeln vor. Bei </a:t>
            </a:r>
            <a:r>
              <a:rPr lang="de-DE" sz="1100" dirty="0" err="1">
                <a:solidFill>
                  <a:schemeClr val="tx1"/>
                </a:solidFill>
                <a:latin typeface="Arial" panose="020B0604020202020204" pitchFamily="34" charset="0"/>
                <a:cs typeface="Arial" panose="020B0604020202020204" pitchFamily="34" charset="0"/>
              </a:rPr>
              <a:t>mediteraner</a:t>
            </a:r>
            <a:r>
              <a:rPr lang="de-DE" sz="1100" dirty="0">
                <a:solidFill>
                  <a:schemeClr val="tx1"/>
                </a:solidFill>
                <a:latin typeface="Arial" panose="020B0604020202020204" pitchFamily="34" charset="0"/>
                <a:cs typeface="Arial" panose="020B0604020202020204" pitchFamily="34" charset="0"/>
              </a:rPr>
              <a:t> Ernährung führt man täglich 17 mg </a:t>
            </a:r>
            <a:r>
              <a:rPr lang="de-DE" sz="1100" dirty="0" err="1">
                <a:solidFill>
                  <a:schemeClr val="tx1"/>
                </a:solidFill>
                <a:latin typeface="Arial" panose="020B0604020202020204" pitchFamily="34" charset="0"/>
                <a:cs typeface="Arial" panose="020B0604020202020204" pitchFamily="34" charset="0"/>
              </a:rPr>
              <a:t>Betulin</a:t>
            </a:r>
            <a:r>
              <a:rPr lang="de-DE" sz="1100" dirty="0">
                <a:solidFill>
                  <a:schemeClr val="tx1"/>
                </a:solidFill>
                <a:latin typeface="Arial" panose="020B0604020202020204" pitchFamily="34" charset="0"/>
                <a:cs typeface="Arial" panose="020B0604020202020204" pitchFamily="34" charset="0"/>
              </a:rPr>
              <a:t> zu, bei typischer deutscher Ernährung nur 1 mg.</a:t>
            </a:r>
          </a:p>
          <a:p>
            <a:r>
              <a:rPr lang="de-DE" sz="1100" dirty="0">
                <a:solidFill>
                  <a:schemeClr val="tx1"/>
                </a:solidFill>
                <a:latin typeface="Arial" panose="020B0604020202020204" pitchFamily="34" charset="0"/>
                <a:cs typeface="Arial" panose="020B0604020202020204" pitchFamily="34" charset="0"/>
              </a:rPr>
              <a:t>  </a:t>
            </a:r>
          </a:p>
          <a:p>
            <a:r>
              <a:rPr lang="de-DE" sz="1100" dirty="0">
                <a:solidFill>
                  <a:schemeClr val="tx1"/>
                </a:solidFill>
                <a:latin typeface="Arial" panose="020B0604020202020204" pitchFamily="34" charset="0"/>
                <a:cs typeface="Arial" panose="020B0604020202020204" pitchFamily="34" charset="0"/>
              </a:rPr>
              <a:t>Aus </a:t>
            </a:r>
            <a:r>
              <a:rPr lang="de-DE" sz="1100" b="1" dirty="0" err="1">
                <a:solidFill>
                  <a:schemeClr val="tx1"/>
                </a:solidFill>
                <a:latin typeface="Arial" panose="020B0604020202020204" pitchFamily="34" charset="0"/>
                <a:cs typeface="Arial" panose="020B0604020202020204" pitchFamily="34" charset="0"/>
              </a:rPr>
              <a:t>Betulin</a:t>
            </a:r>
            <a:r>
              <a:rPr lang="de-DE" sz="1100" dirty="0">
                <a:solidFill>
                  <a:schemeClr val="tx1"/>
                </a:solidFill>
                <a:latin typeface="Arial" panose="020B0604020202020204" pitchFamily="34" charset="0"/>
                <a:cs typeface="Arial" panose="020B0604020202020204" pitchFamily="34" charset="0"/>
              </a:rPr>
              <a:t> kann teilsynthetisch </a:t>
            </a:r>
            <a:r>
              <a:rPr lang="de-DE" sz="1100" dirty="0" err="1">
                <a:solidFill>
                  <a:schemeClr val="tx1"/>
                </a:solidFill>
                <a:latin typeface="Arial" panose="020B0604020202020204" pitchFamily="34" charset="0"/>
                <a:cs typeface="Arial" panose="020B0604020202020204" pitchFamily="34" charset="0"/>
              </a:rPr>
              <a:t>Betulinsäure</a:t>
            </a:r>
            <a:r>
              <a:rPr lang="de-DE" sz="1100" dirty="0">
                <a:solidFill>
                  <a:schemeClr val="tx1"/>
                </a:solidFill>
                <a:latin typeface="Arial" panose="020B0604020202020204" pitchFamily="34" charset="0"/>
                <a:cs typeface="Arial" panose="020B0604020202020204" pitchFamily="34" charset="0"/>
              </a:rPr>
              <a:t> hergestellt werden. </a:t>
            </a:r>
            <a:r>
              <a:rPr lang="de-DE" sz="1100" b="1" i="1" dirty="0">
                <a:solidFill>
                  <a:schemeClr val="tx1"/>
                </a:solidFill>
                <a:latin typeface="Arial" panose="020B0604020202020204" pitchFamily="34" charset="0"/>
                <a:cs typeface="Arial" panose="020B0604020202020204" pitchFamily="34" charset="0"/>
              </a:rPr>
              <a:t>„</a:t>
            </a:r>
            <a:r>
              <a:rPr lang="de-DE" sz="1100" b="1" i="1" dirty="0" err="1">
                <a:solidFill>
                  <a:schemeClr val="tx1"/>
                </a:solidFill>
                <a:latin typeface="Arial" panose="020B0604020202020204" pitchFamily="34" charset="0"/>
                <a:cs typeface="Arial" panose="020B0604020202020204" pitchFamily="34" charset="0"/>
              </a:rPr>
              <a:t>Betulinsäure</a:t>
            </a:r>
            <a:r>
              <a:rPr lang="de-DE" sz="1100" b="1" i="1" dirty="0">
                <a:solidFill>
                  <a:schemeClr val="tx1"/>
                </a:solidFill>
                <a:latin typeface="Arial" panose="020B0604020202020204" pitchFamily="34" charset="0"/>
                <a:cs typeface="Arial" panose="020B0604020202020204" pitchFamily="34" charset="0"/>
              </a:rPr>
              <a:t> hat sich bei in vitro- und in vivo-Versuchen als wirksame Hemmsubstanz gegen Krebszellen des metastasierenden Melanoms erwiesen, (…). Sie zeigt auch </a:t>
            </a:r>
            <a:r>
              <a:rPr lang="de-DE" sz="1100" b="1" i="1" dirty="0" err="1">
                <a:solidFill>
                  <a:schemeClr val="tx1"/>
                </a:solidFill>
                <a:latin typeface="Arial" panose="020B0604020202020204" pitchFamily="34" charset="0"/>
                <a:cs typeface="Arial" panose="020B0604020202020204" pitchFamily="34" charset="0"/>
              </a:rPr>
              <a:t>corticoidähnliche</a:t>
            </a:r>
            <a:r>
              <a:rPr lang="de-DE" sz="1100" b="1" i="1" dirty="0">
                <a:solidFill>
                  <a:schemeClr val="tx1"/>
                </a:solidFill>
                <a:latin typeface="Arial" panose="020B0604020202020204" pitchFamily="34" charset="0"/>
                <a:cs typeface="Arial" panose="020B0604020202020204" pitchFamily="34" charset="0"/>
              </a:rPr>
              <a:t> </a:t>
            </a:r>
            <a:r>
              <a:rPr lang="de-DE" sz="1100" b="1" i="1" dirty="0" err="1">
                <a:solidFill>
                  <a:schemeClr val="tx1"/>
                </a:solidFill>
                <a:latin typeface="Arial" panose="020B0604020202020204" pitchFamily="34" charset="0"/>
                <a:cs typeface="Arial" panose="020B0604020202020204" pitchFamily="34" charset="0"/>
              </a:rPr>
              <a:t>anthiphlogistische</a:t>
            </a:r>
            <a:r>
              <a:rPr lang="de-DE" sz="1100" b="1" i="1" dirty="0">
                <a:solidFill>
                  <a:schemeClr val="tx1"/>
                </a:solidFill>
                <a:latin typeface="Arial" panose="020B0604020202020204" pitchFamily="34" charset="0"/>
                <a:cs typeface="Arial" panose="020B0604020202020204" pitchFamily="34" charset="0"/>
              </a:rPr>
              <a:t> Effekte (…)“</a:t>
            </a:r>
            <a:r>
              <a:rPr lang="de-DE" sz="1100" i="1" dirty="0">
                <a:solidFill>
                  <a:schemeClr val="tx1"/>
                </a:solidFill>
                <a:latin typeface="Arial" panose="020B0604020202020204" pitchFamily="34" charset="0"/>
                <a:cs typeface="Arial" panose="020B0604020202020204" pitchFamily="34" charset="0"/>
              </a:rPr>
              <a:t>. </a:t>
            </a:r>
            <a:r>
              <a:rPr lang="de-DE" sz="1100" dirty="0">
                <a:solidFill>
                  <a:schemeClr val="tx1"/>
                </a:solidFill>
                <a:latin typeface="Arial" panose="020B0604020202020204" pitchFamily="34" charset="0"/>
                <a:cs typeface="Arial" panose="020B0604020202020204" pitchFamily="34" charset="0"/>
              </a:rPr>
              <a:t>(Dietrich Frohne: Heilpflanzenlexikon 8. Aufl. 2006)</a:t>
            </a:r>
          </a:p>
          <a:p>
            <a:endParaRPr lang="de-DE" sz="1100" dirty="0">
              <a:solidFill>
                <a:schemeClr val="tx1"/>
              </a:solidFill>
              <a:latin typeface="Arial" panose="020B0604020202020204" pitchFamily="34" charset="0"/>
              <a:cs typeface="Arial" panose="020B0604020202020204" pitchFamily="34" charset="0"/>
            </a:endParaRPr>
          </a:p>
          <a:p>
            <a:endParaRPr lang="de-DE" sz="1100" dirty="0">
              <a:solidFill>
                <a:schemeClr val="tx1"/>
              </a:solidFill>
              <a:latin typeface="Arial" panose="020B0604020202020204" pitchFamily="34" charset="0"/>
              <a:cs typeface="Arial" panose="020B0604020202020204" pitchFamily="34" charset="0"/>
            </a:endParaRPr>
          </a:p>
        </p:txBody>
      </p:sp>
      <p:sp>
        <p:nvSpPr>
          <p:cNvPr id="3" name="Textfeld 2">
            <a:extLst>
              <a:ext uri="{FF2B5EF4-FFF2-40B4-BE49-F238E27FC236}">
                <a16:creationId xmlns:a16="http://schemas.microsoft.com/office/drawing/2014/main" id="{DB1ECD1D-544F-4894-B7FE-913C145CFF37}"/>
              </a:ext>
            </a:extLst>
          </p:cNvPr>
          <p:cNvSpPr txBox="1"/>
          <p:nvPr/>
        </p:nvSpPr>
        <p:spPr>
          <a:xfrm>
            <a:off x="152307" y="6205491"/>
            <a:ext cx="4277650" cy="43088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dirty="0">
                <a:latin typeface="Arial" panose="020B0604020202020204" pitchFamily="34" charset="0"/>
                <a:cs typeface="Arial" panose="020B0604020202020204" pitchFamily="34" charset="0"/>
              </a:rPr>
              <a:t>© 3/22 Margret Madejsky, Heilpraktikerin, Angerfeldstr. 10 a, 82205 </a:t>
            </a:r>
            <a:r>
              <a:rPr lang="de-DE" sz="1100" dirty="0" err="1">
                <a:latin typeface="Arial" panose="020B0604020202020204" pitchFamily="34" charset="0"/>
                <a:cs typeface="Arial" panose="020B0604020202020204" pitchFamily="34" charset="0"/>
              </a:rPr>
              <a:t>Gilching,Tel</a:t>
            </a:r>
            <a:r>
              <a:rPr lang="de-DE" sz="1100" dirty="0">
                <a:latin typeface="Arial" panose="020B0604020202020204" pitchFamily="34" charset="0"/>
                <a:cs typeface="Arial" panose="020B0604020202020204" pitchFamily="34" charset="0"/>
              </a:rPr>
              <a:t>. 08105-7769002  </a:t>
            </a:r>
            <a:r>
              <a:rPr lang="de-DE" sz="1100" dirty="0">
                <a:latin typeface="Arial" panose="020B0604020202020204" pitchFamily="34" charset="0"/>
                <a:cs typeface="Arial" panose="020B0604020202020204" pitchFamily="34" charset="0"/>
                <a:hlinkClick r:id="rId3"/>
              </a:rPr>
              <a:t>office@natura-naturans.de</a:t>
            </a:r>
            <a:r>
              <a:rPr lang="de-DE" sz="1100" dirty="0">
                <a:latin typeface="Arial" panose="020B0604020202020204" pitchFamily="34" charset="0"/>
                <a:cs typeface="Arial" panose="020B0604020202020204" pitchFamily="34" charset="0"/>
              </a:rPr>
              <a:t> </a:t>
            </a:r>
          </a:p>
        </p:txBody>
      </p:sp>
      <p:sp>
        <p:nvSpPr>
          <p:cNvPr id="4" name="Textfeld 3">
            <a:extLst>
              <a:ext uri="{FF2B5EF4-FFF2-40B4-BE49-F238E27FC236}">
                <a16:creationId xmlns:a16="http://schemas.microsoft.com/office/drawing/2014/main" id="{6625711A-751F-4046-83EA-1E30AF07C277}"/>
              </a:ext>
            </a:extLst>
          </p:cNvPr>
          <p:cNvSpPr txBox="1"/>
          <p:nvPr/>
        </p:nvSpPr>
        <p:spPr>
          <a:xfrm>
            <a:off x="4714043" y="133164"/>
            <a:ext cx="4277650" cy="466281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lvl="1"/>
            <a:r>
              <a:rPr lang="de-DE" sz="1100" dirty="0">
                <a:solidFill>
                  <a:schemeClr val="tx1"/>
                </a:solidFill>
                <a:latin typeface="Arial" panose="020B0604020202020204" pitchFamily="34" charset="0"/>
                <a:cs typeface="Arial" panose="020B0604020202020204" pitchFamily="34" charset="0"/>
              </a:rPr>
              <a:t>  </a:t>
            </a:r>
          </a:p>
          <a:p>
            <a:pPr lvl="1"/>
            <a:r>
              <a:rPr lang="de-DE" sz="1100" b="1" i="1" dirty="0">
                <a:solidFill>
                  <a:schemeClr val="tx1"/>
                </a:solidFill>
                <a:latin typeface="Arial" panose="020B0604020202020204" pitchFamily="34" charset="0"/>
                <a:cs typeface="Arial" panose="020B0604020202020204" pitchFamily="34" charset="0"/>
              </a:rPr>
              <a:t>„Auch die Birkenrinde &gt;verjüngt&lt; die </a:t>
            </a:r>
            <a:r>
              <a:rPr lang="de-DE" sz="1100" b="1" i="1" dirty="0" err="1">
                <a:solidFill>
                  <a:schemeClr val="tx1"/>
                </a:solidFill>
                <a:latin typeface="Arial" panose="020B0604020202020204" pitchFamily="34" charset="0"/>
                <a:cs typeface="Arial" panose="020B0604020202020204" pitchFamily="34" charset="0"/>
              </a:rPr>
              <a:t>Patient:innen</a:t>
            </a:r>
            <a:r>
              <a:rPr lang="de-DE" sz="1100" b="1" i="1" dirty="0">
                <a:solidFill>
                  <a:schemeClr val="tx1"/>
                </a:solidFill>
                <a:latin typeface="Arial" panose="020B0604020202020204" pitchFamily="34" charset="0"/>
                <a:cs typeface="Arial" panose="020B0604020202020204" pitchFamily="34" charset="0"/>
              </a:rPr>
              <a:t>, die unter einer Voralterung von Haut (Psoriasis, chronisch trockene Ekzeme) und Gefäßen leiden.“ </a:t>
            </a:r>
            <a:r>
              <a:rPr lang="de-DE" sz="1100" dirty="0">
                <a:solidFill>
                  <a:schemeClr val="tx1"/>
                </a:solidFill>
                <a:latin typeface="Arial" panose="020B0604020202020204" pitchFamily="34" charset="0"/>
                <a:cs typeface="Arial" panose="020B0604020202020204" pitchFamily="34" charset="0"/>
              </a:rPr>
              <a:t>(J. Wilkens, F. Meyer, Merkurstab 1/22)</a:t>
            </a:r>
          </a:p>
          <a:p>
            <a:pPr lvl="1"/>
            <a:endParaRPr lang="de-DE" sz="1100" b="1" dirty="0">
              <a:solidFill>
                <a:schemeClr val="tx1"/>
              </a:solidFill>
              <a:latin typeface="Arial" panose="020B0604020202020204" pitchFamily="34" charset="0"/>
              <a:cs typeface="Arial" panose="020B0604020202020204" pitchFamily="34" charset="0"/>
            </a:endParaRPr>
          </a:p>
          <a:p>
            <a:pPr lvl="1"/>
            <a:r>
              <a:rPr lang="de-DE" sz="1100" b="1" dirty="0">
                <a:solidFill>
                  <a:schemeClr val="tx1"/>
                </a:solidFill>
                <a:latin typeface="Arial" panose="020B0604020202020204" pitchFamily="34" charset="0"/>
                <a:cs typeface="Arial" panose="020B0604020202020204" pitchFamily="34" charset="0"/>
              </a:rPr>
              <a:t>Praxistipp</a:t>
            </a:r>
            <a:r>
              <a:rPr lang="de-DE" sz="1100" dirty="0">
                <a:solidFill>
                  <a:schemeClr val="tx1"/>
                </a:solidFill>
                <a:latin typeface="Arial" panose="020B0604020202020204" pitchFamily="34" charset="0"/>
                <a:cs typeface="Arial" panose="020B0604020202020204" pitchFamily="34" charset="0"/>
              </a:rPr>
              <a:t>: </a:t>
            </a:r>
            <a:r>
              <a:rPr lang="de-DE" sz="1100" b="1" dirty="0">
                <a:solidFill>
                  <a:schemeClr val="tx1"/>
                </a:solidFill>
                <a:latin typeface="Arial" panose="020B0604020202020204" pitchFamily="34" charset="0"/>
                <a:cs typeface="Arial" panose="020B0604020202020204" pitchFamily="34" charset="0"/>
              </a:rPr>
              <a:t>Betula, Cortex, </a:t>
            </a:r>
            <a:r>
              <a:rPr lang="de-DE" sz="1100" b="1" dirty="0" err="1">
                <a:solidFill>
                  <a:schemeClr val="tx1"/>
                </a:solidFill>
                <a:latin typeface="Arial" panose="020B0604020202020204" pitchFamily="34" charset="0"/>
                <a:cs typeface="Arial" panose="020B0604020202020204" pitchFamily="34" charset="0"/>
              </a:rPr>
              <a:t>Decoctum</a:t>
            </a:r>
            <a:r>
              <a:rPr lang="de-DE" sz="1100" b="1" dirty="0">
                <a:solidFill>
                  <a:schemeClr val="tx1"/>
                </a:solidFill>
                <a:latin typeface="Arial" panose="020B0604020202020204" pitchFamily="34" charset="0"/>
                <a:cs typeface="Arial" panose="020B0604020202020204" pitchFamily="34" charset="0"/>
              </a:rPr>
              <a:t> D3 Injektionslösung (Weleda)</a:t>
            </a:r>
            <a:r>
              <a:rPr lang="de-DE" sz="1100" dirty="0">
                <a:solidFill>
                  <a:schemeClr val="tx1"/>
                </a:solidFill>
                <a:latin typeface="Arial" panose="020B0604020202020204" pitchFamily="34" charset="0"/>
                <a:cs typeface="Arial" panose="020B0604020202020204" pitchFamily="34" charset="0"/>
              </a:rPr>
              <a:t>; empfiehlt sich bspw. als Begleitmittel zur Misteltherapie bei Hauttumoren.</a:t>
            </a:r>
          </a:p>
          <a:p>
            <a:pPr lvl="1"/>
            <a:r>
              <a:rPr lang="de-DE" sz="1100" dirty="0">
                <a:solidFill>
                  <a:schemeClr val="tx1"/>
                </a:solidFill>
                <a:latin typeface="Arial" panose="020B0604020202020204" pitchFamily="34" charset="0"/>
                <a:cs typeface="Arial" panose="020B0604020202020204" pitchFamily="34" charset="0"/>
              </a:rPr>
              <a:t>  </a:t>
            </a:r>
          </a:p>
          <a:p>
            <a:pPr lvl="1"/>
            <a:r>
              <a:rPr lang="de-DE" sz="1100" b="1" dirty="0">
                <a:solidFill>
                  <a:schemeClr val="tx1"/>
                </a:solidFill>
                <a:latin typeface="Arial" panose="020B0604020202020204" pitchFamily="34" charset="0"/>
                <a:cs typeface="Arial" panose="020B0604020202020204" pitchFamily="34" charset="0"/>
              </a:rPr>
              <a:t>Praxistipp</a:t>
            </a:r>
            <a:r>
              <a:rPr lang="de-DE" sz="1100" dirty="0">
                <a:solidFill>
                  <a:schemeClr val="tx1"/>
                </a:solidFill>
                <a:latin typeface="Arial" panose="020B0604020202020204" pitchFamily="34" charset="0"/>
                <a:cs typeface="Arial" panose="020B0604020202020204" pitchFamily="34" charset="0"/>
              </a:rPr>
              <a:t>: Birkenrindenextrakt mit dem Wirkstoff </a:t>
            </a:r>
            <a:r>
              <a:rPr lang="de-DE" sz="1100" dirty="0" err="1">
                <a:solidFill>
                  <a:schemeClr val="tx1"/>
                </a:solidFill>
                <a:latin typeface="Arial" panose="020B0604020202020204" pitchFamily="34" charset="0"/>
                <a:cs typeface="Arial" panose="020B0604020202020204" pitchFamily="34" charset="0"/>
              </a:rPr>
              <a:t>Betulin</a:t>
            </a:r>
            <a:r>
              <a:rPr lang="de-DE" sz="1100" dirty="0">
                <a:solidFill>
                  <a:schemeClr val="tx1"/>
                </a:solidFill>
                <a:latin typeface="Arial" panose="020B0604020202020204" pitchFamily="34" charset="0"/>
                <a:cs typeface="Arial" panose="020B0604020202020204" pitchFamily="34" charset="0"/>
              </a:rPr>
              <a:t> wird bei Hautleiden äußerlich eingesetzt, bspw. zur Pflege </a:t>
            </a:r>
            <a:r>
              <a:rPr lang="de-DE" sz="1100" dirty="0" err="1">
                <a:solidFill>
                  <a:schemeClr val="tx1"/>
                </a:solidFill>
                <a:latin typeface="Arial" panose="020B0604020202020204" pitchFamily="34" charset="0"/>
                <a:cs typeface="Arial" panose="020B0604020202020204" pitchFamily="34" charset="0"/>
              </a:rPr>
              <a:t>barrieregeschädigter</a:t>
            </a:r>
            <a:r>
              <a:rPr lang="de-DE" sz="1100" dirty="0">
                <a:solidFill>
                  <a:schemeClr val="tx1"/>
                </a:solidFill>
                <a:latin typeface="Arial" panose="020B0604020202020204" pitchFamily="34" charset="0"/>
                <a:cs typeface="Arial" panose="020B0604020202020204" pitchFamily="34" charset="0"/>
              </a:rPr>
              <a:t> Haut (</a:t>
            </a:r>
            <a:r>
              <a:rPr lang="de-DE" sz="1100" b="1" dirty="0" err="1">
                <a:solidFill>
                  <a:schemeClr val="tx1"/>
                </a:solidFill>
                <a:latin typeface="Arial" panose="020B0604020202020204" pitchFamily="34" charset="0"/>
                <a:cs typeface="Arial" panose="020B0604020202020204" pitchFamily="34" charset="0"/>
              </a:rPr>
              <a:t>Imlan</a:t>
            </a:r>
            <a:r>
              <a:rPr lang="de-DE" sz="1100" b="1" dirty="0">
                <a:solidFill>
                  <a:schemeClr val="tx1"/>
                </a:solidFill>
                <a:latin typeface="Arial" panose="020B0604020202020204" pitchFamily="34" charset="0"/>
                <a:cs typeface="Arial" panose="020B0604020202020204" pitchFamily="34" charset="0"/>
              </a:rPr>
              <a:t> Creme</a:t>
            </a:r>
            <a:r>
              <a:rPr lang="de-DE" sz="1100" dirty="0">
                <a:solidFill>
                  <a:schemeClr val="tx1"/>
                </a:solidFill>
                <a:latin typeface="Arial" panose="020B0604020202020204" pitchFamily="34" charset="0"/>
                <a:cs typeface="Arial" panose="020B0604020202020204" pitchFamily="34" charset="0"/>
              </a:rPr>
              <a:t>) und zur Wundheilung nach chirurgischen Eingriffen wie etwa nach Transplantationen oder Verbrennungen (</a:t>
            </a:r>
            <a:r>
              <a:rPr lang="de-DE" sz="1100" b="1" dirty="0" err="1">
                <a:solidFill>
                  <a:schemeClr val="tx1"/>
                </a:solidFill>
                <a:latin typeface="Arial" panose="020B0604020202020204" pitchFamily="34" charset="0"/>
                <a:cs typeface="Arial" panose="020B0604020202020204" pitchFamily="34" charset="0"/>
              </a:rPr>
              <a:t>Episalvan</a:t>
            </a:r>
            <a:r>
              <a:rPr lang="de-DE" sz="1100" b="1" dirty="0">
                <a:solidFill>
                  <a:schemeClr val="tx1"/>
                </a:solidFill>
                <a:latin typeface="Arial" panose="020B0604020202020204" pitchFamily="34" charset="0"/>
                <a:cs typeface="Arial" panose="020B0604020202020204" pitchFamily="34" charset="0"/>
              </a:rPr>
              <a:t> Gel</a:t>
            </a:r>
            <a:r>
              <a:rPr lang="de-DE" sz="1100" dirty="0">
                <a:solidFill>
                  <a:schemeClr val="tx1"/>
                </a:solidFill>
                <a:latin typeface="Arial" panose="020B0604020202020204" pitchFamily="34" charset="0"/>
                <a:cs typeface="Arial" panose="020B0604020202020204" pitchFamily="34" charset="0"/>
              </a:rPr>
              <a:t>)</a:t>
            </a:r>
          </a:p>
          <a:p>
            <a:pPr lvl="1"/>
            <a:r>
              <a:rPr lang="de-DE" sz="1100" dirty="0">
                <a:solidFill>
                  <a:schemeClr val="tx1"/>
                </a:solidFill>
                <a:latin typeface="Arial" panose="020B0604020202020204" pitchFamily="34" charset="0"/>
                <a:cs typeface="Arial" panose="020B0604020202020204" pitchFamily="34" charset="0"/>
              </a:rPr>
              <a:t>    </a:t>
            </a:r>
          </a:p>
          <a:p>
            <a:pPr lvl="1"/>
            <a:r>
              <a:rPr lang="de-DE" sz="1100" b="1" dirty="0">
                <a:solidFill>
                  <a:schemeClr val="tx1"/>
                </a:solidFill>
                <a:latin typeface="Arial" panose="020B0604020202020204" pitchFamily="34" charset="0"/>
                <a:cs typeface="Arial" panose="020B0604020202020204" pitchFamily="34" charset="0"/>
              </a:rPr>
              <a:t>Volksmedizinisches Birkenrinden-Rezept (nach Kircher-Storch) </a:t>
            </a:r>
            <a:r>
              <a:rPr lang="de-DE" sz="1100" dirty="0">
                <a:solidFill>
                  <a:schemeClr val="tx1"/>
                </a:solidFill>
                <a:latin typeface="Arial" panose="020B0604020202020204" pitchFamily="34" charset="0"/>
                <a:cs typeface="Arial" panose="020B0604020202020204" pitchFamily="34" charset="0"/>
              </a:rPr>
              <a:t>Je 10 g Lavendelblüten, Rosmarin, Birkenrinde und Brennnesselwurzeln in einem Liter Essig aufkochen, 20 Minuten ziehen lassen, abseihen und zur Haarpflege mit Wasser verdünnt als Spülung oder bei Schuppen als Haarwasser in die Kopfhaut einmassieren und einwirken lassen.  </a:t>
            </a:r>
          </a:p>
          <a:p>
            <a:pPr lvl="1"/>
            <a:endParaRPr lang="de-DE" sz="1100" dirty="0">
              <a:solidFill>
                <a:schemeClr val="tx1"/>
              </a:solidFill>
              <a:latin typeface="Arial" panose="020B0604020202020204" pitchFamily="34" charset="0"/>
              <a:cs typeface="Arial" panose="020B0604020202020204" pitchFamily="34" charset="0"/>
            </a:endParaRPr>
          </a:p>
          <a:p>
            <a:pPr lvl="1"/>
            <a:r>
              <a:rPr lang="de-DE" sz="1100" b="1" dirty="0">
                <a:solidFill>
                  <a:schemeClr val="tx1"/>
                </a:solidFill>
                <a:latin typeface="Arial" panose="020B0604020202020204" pitchFamily="34" charset="0"/>
                <a:cs typeface="Arial" panose="020B0604020202020204" pitchFamily="34" charset="0"/>
              </a:rPr>
              <a:t>Wichtig</a:t>
            </a:r>
            <a:r>
              <a:rPr lang="de-DE" sz="1100" dirty="0">
                <a:solidFill>
                  <a:schemeClr val="tx1"/>
                </a:solidFill>
                <a:latin typeface="Arial" panose="020B0604020202020204" pitchFamily="34" charset="0"/>
                <a:cs typeface="Arial" panose="020B0604020202020204" pitchFamily="34" charset="0"/>
              </a:rPr>
              <a:t>: Birkenpollenallergiker können </a:t>
            </a:r>
            <a:r>
              <a:rPr lang="de-DE" sz="1100" dirty="0" err="1">
                <a:solidFill>
                  <a:schemeClr val="tx1"/>
                </a:solidFill>
                <a:latin typeface="Arial" panose="020B0604020202020204" pitchFamily="34" charset="0"/>
                <a:cs typeface="Arial" panose="020B0604020202020204" pitchFamily="34" charset="0"/>
              </a:rPr>
              <a:t>Betulin</a:t>
            </a:r>
            <a:r>
              <a:rPr lang="de-DE" sz="1100" dirty="0">
                <a:solidFill>
                  <a:schemeClr val="tx1"/>
                </a:solidFill>
                <a:latin typeface="Arial" panose="020B0604020202020204" pitchFamily="34" charset="0"/>
                <a:cs typeface="Arial" panose="020B0604020202020204" pitchFamily="34" charset="0"/>
              </a:rPr>
              <a:t> und daraus hergestellte Arzneien wie etwa </a:t>
            </a:r>
            <a:r>
              <a:rPr lang="de-DE" sz="1100" dirty="0" err="1">
                <a:solidFill>
                  <a:schemeClr val="tx1"/>
                </a:solidFill>
                <a:latin typeface="Arial" panose="020B0604020202020204" pitchFamily="34" charset="0"/>
                <a:cs typeface="Arial" panose="020B0604020202020204" pitchFamily="34" charset="0"/>
              </a:rPr>
              <a:t>Imlan</a:t>
            </a:r>
            <a:r>
              <a:rPr lang="de-DE" sz="1100" dirty="0">
                <a:solidFill>
                  <a:schemeClr val="tx1"/>
                </a:solidFill>
                <a:latin typeface="Arial" panose="020B0604020202020204" pitchFamily="34" charset="0"/>
                <a:cs typeface="Arial" panose="020B0604020202020204" pitchFamily="34" charset="0"/>
              </a:rPr>
              <a:t> Creme oder </a:t>
            </a:r>
            <a:r>
              <a:rPr lang="de-DE" sz="1100" dirty="0" err="1">
                <a:solidFill>
                  <a:schemeClr val="tx1"/>
                </a:solidFill>
                <a:latin typeface="Arial" panose="020B0604020202020204" pitchFamily="34" charset="0"/>
                <a:cs typeface="Arial" panose="020B0604020202020204" pitchFamily="34" charset="0"/>
              </a:rPr>
              <a:t>Episalvan</a:t>
            </a:r>
            <a:r>
              <a:rPr lang="de-DE" sz="1100" dirty="0">
                <a:solidFill>
                  <a:schemeClr val="tx1"/>
                </a:solidFill>
                <a:latin typeface="Arial" panose="020B0604020202020204" pitchFamily="34" charset="0"/>
                <a:cs typeface="Arial" panose="020B0604020202020204" pitchFamily="34" charset="0"/>
              </a:rPr>
              <a:t> Gel gefahrlos anwenden!</a:t>
            </a:r>
          </a:p>
        </p:txBody>
      </p:sp>
    </p:spTree>
    <p:extLst>
      <p:ext uri="{BB962C8B-B14F-4D97-AF65-F5344CB8AC3E}">
        <p14:creationId xmlns:p14="http://schemas.microsoft.com/office/powerpoint/2010/main" val="2537092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BBFB901C-87F4-4C77-964B-DF77C17FD304}"/>
              </a:ext>
            </a:extLst>
          </p:cNvPr>
          <p:cNvSpPr txBox="1"/>
          <p:nvPr/>
        </p:nvSpPr>
        <p:spPr>
          <a:xfrm>
            <a:off x="152427" y="6240140"/>
            <a:ext cx="4277530" cy="43088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dirty="0">
                <a:latin typeface="Arial" panose="020B0604020202020204" pitchFamily="34" charset="0"/>
                <a:cs typeface="Arial" panose="020B0604020202020204" pitchFamily="34" charset="0"/>
              </a:rPr>
              <a:t>© 3/22 Margret Madejsky, Heilpraktikerin, Angerfeldstr. 10 a, 82205 </a:t>
            </a:r>
            <a:r>
              <a:rPr lang="de-DE" sz="1100" dirty="0" err="1">
                <a:latin typeface="Arial" panose="020B0604020202020204" pitchFamily="34" charset="0"/>
                <a:cs typeface="Arial" panose="020B0604020202020204" pitchFamily="34" charset="0"/>
              </a:rPr>
              <a:t>Gilching,Tel</a:t>
            </a:r>
            <a:r>
              <a:rPr lang="de-DE" sz="1100" dirty="0">
                <a:latin typeface="Arial" panose="020B0604020202020204" pitchFamily="34" charset="0"/>
                <a:cs typeface="Arial" panose="020B0604020202020204" pitchFamily="34" charset="0"/>
              </a:rPr>
              <a:t>. 08105-7769002  </a:t>
            </a:r>
            <a:r>
              <a:rPr lang="de-DE" sz="1100" dirty="0">
                <a:latin typeface="Arial" panose="020B0604020202020204" pitchFamily="34" charset="0"/>
                <a:cs typeface="Arial" panose="020B0604020202020204" pitchFamily="34" charset="0"/>
                <a:hlinkClick r:id="rId2"/>
              </a:rPr>
              <a:t>office@natura-naturans.de</a:t>
            </a:r>
            <a:r>
              <a:rPr lang="de-DE" sz="1100" dirty="0">
                <a:latin typeface="Arial" panose="020B0604020202020204" pitchFamily="34" charset="0"/>
                <a:cs typeface="Arial" panose="020B0604020202020204" pitchFamily="34" charset="0"/>
              </a:rPr>
              <a:t> </a:t>
            </a:r>
          </a:p>
        </p:txBody>
      </p:sp>
      <p:sp>
        <p:nvSpPr>
          <p:cNvPr id="6" name="Textfeld 5">
            <a:extLst>
              <a:ext uri="{FF2B5EF4-FFF2-40B4-BE49-F238E27FC236}">
                <a16:creationId xmlns:a16="http://schemas.microsoft.com/office/drawing/2014/main" id="{F6663510-7768-4788-AF91-DC70ACDD30AF}"/>
              </a:ext>
            </a:extLst>
          </p:cNvPr>
          <p:cNvSpPr txBox="1"/>
          <p:nvPr/>
        </p:nvSpPr>
        <p:spPr>
          <a:xfrm>
            <a:off x="152427" y="148542"/>
            <a:ext cx="4277530" cy="5847755"/>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dirty="0">
                <a:solidFill>
                  <a:schemeClr val="tx1"/>
                </a:solidFill>
                <a:latin typeface="Arial" panose="020B0604020202020204" pitchFamily="34" charset="0"/>
                <a:cs typeface="Arial" panose="020B0604020202020204" pitchFamily="34" charset="0"/>
              </a:rPr>
              <a:t>Praxistipp</a:t>
            </a:r>
            <a:r>
              <a:rPr lang="de-DE" sz="1100" dirty="0">
                <a:solidFill>
                  <a:schemeClr val="tx1"/>
                </a:solidFill>
                <a:latin typeface="Arial" panose="020B0604020202020204" pitchFamily="34" charset="0"/>
                <a:cs typeface="Arial" panose="020B0604020202020204" pitchFamily="34" charset="0"/>
              </a:rPr>
              <a:t>: Aus Birkenrindenextrakt hergestellte D-Mannose bei chronisch-rezidivierender Coli-Zystitis.</a:t>
            </a:r>
            <a:br>
              <a:rPr lang="de-DE" sz="1100"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a:p>
            <a:r>
              <a:rPr lang="de-DE" sz="1100" dirty="0">
                <a:solidFill>
                  <a:schemeClr val="tx1"/>
                </a:solidFill>
                <a:latin typeface="Arial" panose="020B0604020202020204" pitchFamily="34" charset="0"/>
                <a:cs typeface="Arial" panose="020B0604020202020204" pitchFamily="34" charset="0"/>
              </a:rPr>
              <a:t>D-Mannose verhindert das Anhaften und reduziert die Biofilmbildung von E.-coli-Bakterien an den Schleimhäuten der ableitenden Harnwege. </a:t>
            </a:r>
            <a:br>
              <a:rPr lang="de-DE" sz="1100"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a:p>
            <a:r>
              <a:rPr lang="de-DE" sz="1100" b="1" dirty="0">
                <a:solidFill>
                  <a:schemeClr val="tx1"/>
                </a:solidFill>
                <a:latin typeface="Arial" panose="020B0604020202020204" pitchFamily="34" charset="0"/>
                <a:cs typeface="Arial" panose="020B0604020202020204" pitchFamily="34" charset="0"/>
              </a:rPr>
              <a:t>D-Mannose Kapseln von Zein-</a:t>
            </a:r>
            <a:r>
              <a:rPr lang="de-DE" sz="1100" b="1" dirty="0" err="1">
                <a:solidFill>
                  <a:schemeClr val="tx1"/>
                </a:solidFill>
                <a:latin typeface="Arial" panose="020B0604020202020204" pitchFamily="34" charset="0"/>
                <a:cs typeface="Arial" panose="020B0604020202020204" pitchFamily="34" charset="0"/>
              </a:rPr>
              <a:t>Pharma</a:t>
            </a:r>
            <a:r>
              <a:rPr lang="de-DE" sz="1100" dirty="0">
                <a:solidFill>
                  <a:schemeClr val="tx1"/>
                </a:solidFill>
                <a:latin typeface="Arial" panose="020B0604020202020204" pitchFamily="34" charset="0"/>
                <a:cs typeface="Arial" panose="020B0604020202020204" pitchFamily="34" charset="0"/>
              </a:rPr>
              <a:t>; </a:t>
            </a:r>
            <a:r>
              <a:rPr lang="de-DE" sz="1100" u="sng" dirty="0">
                <a:solidFill>
                  <a:schemeClr val="tx1"/>
                </a:solidFill>
                <a:latin typeface="Arial" panose="020B0604020202020204" pitchFamily="34" charset="0"/>
                <a:cs typeface="Arial" panose="020B0604020202020204" pitchFamily="34" charset="0"/>
              </a:rPr>
              <a:t>Dosierung</a:t>
            </a:r>
            <a:r>
              <a:rPr lang="de-DE" sz="1100" dirty="0">
                <a:solidFill>
                  <a:schemeClr val="tx1"/>
                </a:solidFill>
                <a:latin typeface="Arial" panose="020B0604020202020204" pitchFamily="34" charset="0"/>
                <a:cs typeface="Arial" panose="020B0604020202020204" pitchFamily="34" charset="0"/>
              </a:rPr>
              <a:t>: akut: 3 – 5 x tgl. 1 – 2 Kapseln, vorbeugend 2 x tgl. 1 – 2 Kapseln</a:t>
            </a:r>
          </a:p>
          <a:p>
            <a:endParaRPr lang="de-DE" sz="1100" dirty="0">
              <a:solidFill>
                <a:schemeClr val="tx1"/>
              </a:solidFill>
              <a:latin typeface="Arial" panose="020B0604020202020204" pitchFamily="34" charset="0"/>
              <a:cs typeface="Arial" panose="020B0604020202020204" pitchFamily="34" charset="0"/>
            </a:endParaRPr>
          </a:p>
          <a:p>
            <a:r>
              <a:rPr lang="de-DE" sz="1100" dirty="0">
                <a:solidFill>
                  <a:schemeClr val="tx1"/>
                </a:solidFill>
                <a:latin typeface="Arial" panose="020B0604020202020204" pitchFamily="34" charset="0"/>
                <a:cs typeface="Arial" panose="020B0604020202020204" pitchFamily="34" charset="0"/>
              </a:rPr>
              <a:t>(Vgl. B. </a:t>
            </a:r>
            <a:r>
              <a:rPr lang="de-DE" sz="1100" dirty="0" err="1">
                <a:solidFill>
                  <a:schemeClr val="tx1"/>
                </a:solidFill>
                <a:latin typeface="Arial" panose="020B0604020202020204" pitchFamily="34" charset="0"/>
                <a:cs typeface="Arial" panose="020B0604020202020204" pitchFamily="34" charset="0"/>
              </a:rPr>
              <a:t>Kranjec</a:t>
            </a:r>
            <a:r>
              <a:rPr lang="de-DE" sz="1100" dirty="0">
                <a:solidFill>
                  <a:schemeClr val="tx1"/>
                </a:solidFill>
                <a:latin typeface="Arial" panose="020B0604020202020204" pitchFamily="34" charset="0"/>
                <a:cs typeface="Arial" panose="020B0604020202020204" pitchFamily="34" charset="0"/>
              </a:rPr>
              <a:t> et al 2014)</a:t>
            </a: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id="{AAF5E368-C4A1-4D7E-93CE-8553000E5ABB}"/>
              </a:ext>
            </a:extLst>
          </p:cNvPr>
          <p:cNvSpPr txBox="1"/>
          <p:nvPr/>
        </p:nvSpPr>
        <p:spPr>
          <a:xfrm>
            <a:off x="4714045" y="146164"/>
            <a:ext cx="4277530" cy="65248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dirty="0">
                <a:solidFill>
                  <a:schemeClr val="tx1"/>
                </a:solidFill>
                <a:latin typeface="Arial" panose="020B0604020202020204" pitchFamily="34" charset="0"/>
                <a:cs typeface="Arial" panose="020B0604020202020204" pitchFamily="34" charset="0"/>
              </a:rPr>
              <a:t>Birkenmistel (</a:t>
            </a:r>
            <a:r>
              <a:rPr lang="de-DE" sz="1100" b="1" dirty="0" err="1">
                <a:solidFill>
                  <a:schemeClr val="tx1"/>
                </a:solidFill>
                <a:latin typeface="Arial" panose="020B0604020202020204" pitchFamily="34" charset="0"/>
                <a:cs typeface="Arial" panose="020B0604020202020204" pitchFamily="34" charset="0"/>
              </a:rPr>
              <a:t>Viscum</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Betulae</a:t>
            </a:r>
            <a:r>
              <a:rPr lang="de-DE" sz="1100" b="1" dirty="0">
                <a:solidFill>
                  <a:schemeClr val="tx1"/>
                </a:solidFill>
                <a:latin typeface="Arial" panose="020B0604020202020204" pitchFamily="34" charset="0"/>
                <a:cs typeface="Arial" panose="020B0604020202020204" pitchFamily="34" charset="0"/>
              </a:rPr>
              <a:t>)</a:t>
            </a:r>
          </a:p>
          <a:p>
            <a:r>
              <a:rPr lang="de-DE" sz="1100" dirty="0">
                <a:solidFill>
                  <a:schemeClr val="tx1"/>
                </a:solidFill>
                <a:latin typeface="Arial" panose="020B0604020202020204" pitchFamily="34" charset="0"/>
                <a:cs typeface="Arial" panose="020B0604020202020204" pitchFamily="34" charset="0"/>
              </a:rPr>
              <a:t>  </a:t>
            </a:r>
          </a:p>
          <a:p>
            <a:endParaRPr lang="de-DE" sz="1100" dirty="0">
              <a:solidFill>
                <a:schemeClr val="tx1"/>
              </a:solidFill>
              <a:latin typeface="Arial" panose="020B0604020202020204" pitchFamily="34" charset="0"/>
              <a:cs typeface="Arial" panose="020B0604020202020204" pitchFamily="34" charset="0"/>
            </a:endParaRPr>
          </a:p>
          <a:p>
            <a:r>
              <a:rPr lang="de-DE" sz="1100" b="1" i="1" dirty="0">
                <a:solidFill>
                  <a:schemeClr val="tx1"/>
                </a:solidFill>
                <a:latin typeface="Arial" panose="020B0604020202020204" pitchFamily="34" charset="0"/>
                <a:cs typeface="Arial" panose="020B0604020202020204" pitchFamily="34" charset="0"/>
              </a:rPr>
              <a:t>„Bei der höher potenzierten Birkenmistel tritt das Hautthema umfassender auf: Dünnhäutigkeit oder sich in seiner Haut nicht wohlfühlen finden sich hier oft. Auch hilft die Birkenmistel bei Beziehungsproblemen (…).“</a:t>
            </a:r>
            <a:br>
              <a:rPr lang="de-DE" sz="1100" b="1" i="1" dirty="0">
                <a:solidFill>
                  <a:schemeClr val="tx1"/>
                </a:solidFill>
                <a:latin typeface="Arial" panose="020B0604020202020204" pitchFamily="34" charset="0"/>
                <a:cs typeface="Arial" panose="020B0604020202020204" pitchFamily="34" charset="0"/>
              </a:rPr>
            </a:br>
            <a:r>
              <a:rPr lang="de-DE" sz="1100" b="1" i="1" dirty="0">
                <a:solidFill>
                  <a:schemeClr val="tx1"/>
                </a:solidFill>
                <a:latin typeface="Arial" panose="020B0604020202020204" pitchFamily="34" charset="0"/>
                <a:cs typeface="Arial" panose="020B0604020202020204" pitchFamily="34" charset="0"/>
              </a:rPr>
              <a:t>  </a:t>
            </a:r>
          </a:p>
          <a:p>
            <a:r>
              <a:rPr lang="de-DE" sz="1100" b="1" i="1" dirty="0">
                <a:solidFill>
                  <a:schemeClr val="tx1"/>
                </a:solidFill>
                <a:latin typeface="Arial" panose="020B0604020202020204" pitchFamily="34" charset="0"/>
                <a:cs typeface="Arial" panose="020B0604020202020204" pitchFamily="34" charset="0"/>
              </a:rPr>
              <a:t>Die Birkenmistel löst Erstarrungsprozesse in der äußeren Form (der Haut), dämpft andererseits ein zu wildes animalisches Leben (Birkenpollen) und kann so die Sexualität transformieren (…).“</a:t>
            </a:r>
          </a:p>
          <a:p>
            <a:r>
              <a:rPr lang="de-DE" sz="1100" dirty="0">
                <a:solidFill>
                  <a:schemeClr val="tx1"/>
                </a:solidFill>
                <a:latin typeface="Arial" panose="020B0604020202020204" pitchFamily="34" charset="0"/>
                <a:cs typeface="Arial" panose="020B0604020202020204" pitchFamily="34" charset="0"/>
              </a:rPr>
              <a:t>(Johannes Wilkens und Frank Meyer: Die Birkenmistel; Merkurstab 1/22: 43-51)</a:t>
            </a:r>
          </a:p>
          <a:p>
            <a:r>
              <a:rPr lang="de-DE" sz="11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Handelspräparate</a:t>
            </a:r>
            <a:r>
              <a:rPr lang="de-DE" sz="1100" dirty="0">
                <a:solidFill>
                  <a:schemeClr val="tx1"/>
                </a:solidFill>
                <a:latin typeface="Arial" panose="020B0604020202020204" pitchFamily="34" charset="0"/>
                <a:cs typeface="Arial" panose="020B0604020202020204" pitchFamily="34" charset="0"/>
              </a:rPr>
              <a:t>:</a:t>
            </a:r>
          </a:p>
          <a:p>
            <a:r>
              <a:rPr lang="de-DE" sz="1100" b="1" dirty="0" err="1">
                <a:solidFill>
                  <a:schemeClr val="tx1"/>
                </a:solidFill>
                <a:latin typeface="Arial" panose="020B0604020202020204" pitchFamily="34" charset="0"/>
                <a:cs typeface="Arial" panose="020B0604020202020204" pitchFamily="34" charset="0"/>
              </a:rPr>
              <a:t>Abnoba</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Viscum</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Betulae</a:t>
            </a:r>
            <a:r>
              <a:rPr lang="de-DE" sz="1100" b="1" dirty="0">
                <a:solidFill>
                  <a:schemeClr val="tx1"/>
                </a:solidFill>
                <a:latin typeface="Arial" panose="020B0604020202020204" pitchFamily="34" charset="0"/>
                <a:cs typeface="Arial" panose="020B0604020202020204" pitchFamily="34" charset="0"/>
              </a:rPr>
              <a:t> Injektionslösung</a:t>
            </a:r>
            <a:r>
              <a:rPr lang="de-DE" sz="1100" dirty="0">
                <a:solidFill>
                  <a:schemeClr val="tx1"/>
                </a:solidFill>
                <a:latin typeface="Arial" panose="020B0604020202020204" pitchFamily="34" charset="0"/>
                <a:cs typeface="Arial" panose="020B0604020202020204" pitchFamily="34" charset="0"/>
              </a:rPr>
              <a:t> erhältlich als D30 / D20 / D10 / D6 / 0,02 mg /</a:t>
            </a:r>
          </a:p>
          <a:p>
            <a:r>
              <a:rPr lang="de-DE" sz="1100" dirty="0">
                <a:solidFill>
                  <a:schemeClr val="tx1"/>
                </a:solidFill>
                <a:latin typeface="Arial" panose="020B0604020202020204" pitchFamily="34" charset="0"/>
                <a:cs typeface="Arial" panose="020B0604020202020204" pitchFamily="34" charset="0"/>
              </a:rPr>
              <a:t>0,2 mg, 2 mg / 20 mg</a:t>
            </a:r>
          </a:p>
          <a:p>
            <a:r>
              <a:rPr lang="de-DE" sz="1100" dirty="0">
                <a:solidFill>
                  <a:schemeClr val="tx1"/>
                </a:solidFill>
                <a:latin typeface="Arial" panose="020B0604020202020204" pitchFamily="34" charset="0"/>
                <a:cs typeface="Arial" panose="020B0604020202020204" pitchFamily="34" charset="0"/>
              </a:rPr>
              <a:t>  </a:t>
            </a:r>
          </a:p>
          <a:p>
            <a:r>
              <a:rPr lang="de-DE" sz="1100" b="1" dirty="0">
                <a:solidFill>
                  <a:schemeClr val="tx1"/>
                </a:solidFill>
                <a:latin typeface="Arial" panose="020B0604020202020204" pitchFamily="34" charset="0"/>
                <a:cs typeface="Arial" panose="020B0604020202020204" pitchFamily="34" charset="0"/>
              </a:rPr>
              <a:t>Anwendungsgebiete</a:t>
            </a:r>
            <a:r>
              <a:rPr lang="de-DE" sz="1100" dirty="0">
                <a:solidFill>
                  <a:schemeClr val="tx1"/>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Ø"/>
            </a:pPr>
            <a:r>
              <a:rPr lang="de-DE" sz="1100" dirty="0">
                <a:solidFill>
                  <a:schemeClr val="tx1"/>
                </a:solidFill>
                <a:latin typeface="Arial" panose="020B0604020202020204" pitchFamily="34" charset="0"/>
                <a:cs typeface="Arial" panose="020B0604020202020204" pitchFamily="34" charset="0"/>
              </a:rPr>
              <a:t>Gutartige Hauttumore (z. B. Basaliom)</a:t>
            </a:r>
          </a:p>
          <a:p>
            <a:pPr marL="285750" indent="-285750">
              <a:buFont typeface="Wingdings" panose="05000000000000000000" pitchFamily="2" charset="2"/>
              <a:buChar char="Ø"/>
            </a:pPr>
            <a:r>
              <a:rPr lang="de-DE" sz="1100" dirty="0">
                <a:solidFill>
                  <a:schemeClr val="tx1"/>
                </a:solidFill>
                <a:latin typeface="Arial" panose="020B0604020202020204" pitchFamily="34" charset="0"/>
                <a:cs typeface="Arial" panose="020B0604020202020204" pitchFamily="34" charset="0"/>
              </a:rPr>
              <a:t>Hautkrebs (Melanom)</a:t>
            </a:r>
          </a:p>
          <a:p>
            <a:pPr marL="285750" indent="-285750">
              <a:buFont typeface="Wingdings" panose="05000000000000000000" pitchFamily="2" charset="2"/>
              <a:buChar char="Ø"/>
            </a:pPr>
            <a:r>
              <a:rPr lang="de-DE" sz="1100" dirty="0">
                <a:solidFill>
                  <a:schemeClr val="tx1"/>
                </a:solidFill>
                <a:latin typeface="Arial" panose="020B0604020202020204" pitchFamily="34" charset="0"/>
                <a:cs typeface="Arial" panose="020B0604020202020204" pitchFamily="34" charset="0"/>
              </a:rPr>
              <a:t>Blasenkrebs</a:t>
            </a:r>
          </a:p>
          <a:p>
            <a:pPr marL="285750" indent="-285750">
              <a:buFont typeface="Wingdings" panose="05000000000000000000" pitchFamily="2" charset="2"/>
              <a:buChar char="Ø"/>
            </a:pPr>
            <a:r>
              <a:rPr lang="de-DE" sz="1100" dirty="0">
                <a:solidFill>
                  <a:schemeClr val="tx1"/>
                </a:solidFill>
                <a:latin typeface="Arial" panose="020B0604020202020204" pitchFamily="34" charset="0"/>
                <a:cs typeface="Arial" panose="020B0604020202020204" pitchFamily="34" charset="0"/>
              </a:rPr>
              <a:t>Nierenkrebs</a:t>
            </a:r>
          </a:p>
          <a:p>
            <a:pPr marL="285750" indent="-285750">
              <a:buFont typeface="Wingdings" panose="05000000000000000000" pitchFamily="2" charset="2"/>
              <a:buChar char="Ø"/>
            </a:pPr>
            <a:r>
              <a:rPr lang="de-DE" sz="1100" dirty="0">
                <a:solidFill>
                  <a:schemeClr val="tx1"/>
                </a:solidFill>
                <a:latin typeface="Arial" panose="020B0604020202020204" pitchFamily="34" charset="0"/>
                <a:cs typeface="Arial" panose="020B0604020202020204" pitchFamily="34" charset="0"/>
              </a:rPr>
              <a:t>Chron. Blasenentzündungen (mittlere Potenzen)</a:t>
            </a:r>
          </a:p>
          <a:p>
            <a:pPr marL="285750" indent="-285750">
              <a:buFont typeface="Wingdings" panose="05000000000000000000" pitchFamily="2" charset="2"/>
              <a:buChar char="Ø"/>
            </a:pPr>
            <a:r>
              <a:rPr lang="de-DE" sz="1100" dirty="0">
                <a:solidFill>
                  <a:schemeClr val="tx1"/>
                </a:solidFill>
                <a:latin typeface="Arial" panose="020B0604020202020204" pitchFamily="34" charset="0"/>
                <a:cs typeface="Arial" panose="020B0604020202020204" pitchFamily="34" charset="0"/>
              </a:rPr>
              <a:t>Dünnhäutigkeit (mittlere und höhere Potenzen)</a:t>
            </a: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br>
              <a:rPr lang="de-DE" sz="1100" dirty="0">
                <a:solidFill>
                  <a:schemeClr val="tx1"/>
                </a:solidFill>
                <a:latin typeface="Arial" panose="020B0604020202020204" pitchFamily="34" charset="0"/>
                <a:cs typeface="Arial" panose="020B0604020202020204" pitchFamily="34" charset="0"/>
              </a:rPr>
            </a:br>
            <a:endParaRPr lang="de-DE" sz="11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6782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D9ADA282-D6B9-4B56-9329-578C74706E57}"/>
              </a:ext>
            </a:extLst>
          </p:cNvPr>
          <p:cNvSpPr txBox="1"/>
          <p:nvPr/>
        </p:nvSpPr>
        <p:spPr>
          <a:xfrm>
            <a:off x="186431" y="142043"/>
            <a:ext cx="8753383" cy="229293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dirty="0">
                <a:solidFill>
                  <a:schemeClr val="tx1"/>
                </a:solidFill>
                <a:latin typeface="Arial" panose="020B0604020202020204" pitchFamily="34" charset="0"/>
                <a:cs typeface="Arial" panose="020B0604020202020204" pitchFamily="34" charset="0"/>
              </a:rPr>
              <a:t>Eine Auswahl an Fachartikeln und Studien zur Birke</a:t>
            </a:r>
            <a:endParaRPr lang="de-DE" sz="1100" dirty="0">
              <a:solidFill>
                <a:schemeClr val="tx1"/>
              </a:solidFill>
              <a:latin typeface="Arial" panose="020B0604020202020204" pitchFamily="34" charset="0"/>
              <a:cs typeface="Arial" panose="020B0604020202020204" pitchFamily="34" charset="0"/>
            </a:endParaRPr>
          </a:p>
          <a:p>
            <a:pPr marL="171450" indent="-171450">
              <a:buFont typeface="Wingdings" panose="05000000000000000000" pitchFamily="2" charset="2"/>
              <a:buChar char="Ø"/>
            </a:pPr>
            <a:r>
              <a:rPr lang="de-DE" sz="1100" dirty="0" err="1">
                <a:solidFill>
                  <a:schemeClr val="tx1"/>
                </a:solidFill>
                <a:latin typeface="Arial" panose="020B0604020202020204" pitchFamily="34" charset="0"/>
                <a:cs typeface="Arial" panose="020B0604020202020204" pitchFamily="34" charset="0"/>
              </a:rPr>
              <a:t>Pisha</a:t>
            </a:r>
            <a:r>
              <a:rPr lang="de-DE" sz="1100" dirty="0">
                <a:solidFill>
                  <a:schemeClr val="tx1"/>
                </a:solidFill>
                <a:latin typeface="Arial" panose="020B0604020202020204" pitchFamily="34" charset="0"/>
                <a:cs typeface="Arial" panose="020B0604020202020204" pitchFamily="34" charset="0"/>
              </a:rPr>
              <a:t>, E. u. </a:t>
            </a:r>
            <a:r>
              <a:rPr lang="de-DE" sz="1100" dirty="0" err="1">
                <a:solidFill>
                  <a:schemeClr val="tx1"/>
                </a:solidFill>
                <a:latin typeface="Arial" panose="020B0604020202020204" pitchFamily="34" charset="0"/>
                <a:cs typeface="Arial" panose="020B0604020202020204" pitchFamily="34" charset="0"/>
              </a:rPr>
              <a:t>Mitarb</a:t>
            </a:r>
            <a:r>
              <a:rPr lang="de-DE" sz="1100" dirty="0">
                <a:solidFill>
                  <a:schemeClr val="tx1"/>
                </a:solidFill>
                <a:latin typeface="Arial" panose="020B0604020202020204" pitchFamily="34" charset="0"/>
                <a:cs typeface="Arial" panose="020B0604020202020204" pitchFamily="34" charset="0"/>
              </a:rPr>
              <a:t>.: </a:t>
            </a:r>
            <a:r>
              <a:rPr lang="de-DE" sz="1100" b="1" dirty="0">
                <a:solidFill>
                  <a:schemeClr val="tx1"/>
                </a:solidFill>
                <a:latin typeface="Arial" panose="020B0604020202020204" pitchFamily="34" charset="0"/>
                <a:cs typeface="Arial" panose="020B0604020202020204" pitchFamily="34" charset="0"/>
              </a:rPr>
              <a:t>Discovery </a:t>
            </a:r>
            <a:r>
              <a:rPr lang="de-DE" sz="1100" b="1" dirty="0" err="1">
                <a:solidFill>
                  <a:schemeClr val="tx1"/>
                </a:solidFill>
                <a:latin typeface="Arial" panose="020B0604020202020204" pitchFamily="34" charset="0"/>
                <a:cs typeface="Arial" panose="020B0604020202020204" pitchFamily="34" charset="0"/>
              </a:rPr>
              <a:t>of</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betulinic</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acid</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as</a:t>
            </a:r>
            <a:r>
              <a:rPr lang="de-DE" sz="1100" b="1" dirty="0">
                <a:solidFill>
                  <a:schemeClr val="tx1"/>
                </a:solidFill>
                <a:latin typeface="Arial" panose="020B0604020202020204" pitchFamily="34" charset="0"/>
                <a:cs typeface="Arial" panose="020B0604020202020204" pitchFamily="34" charset="0"/>
              </a:rPr>
              <a:t> a </a:t>
            </a:r>
            <a:r>
              <a:rPr lang="de-DE" sz="1100" b="1" dirty="0" err="1">
                <a:solidFill>
                  <a:schemeClr val="tx1"/>
                </a:solidFill>
                <a:latin typeface="Arial" panose="020B0604020202020204" pitchFamily="34" charset="0"/>
                <a:cs typeface="Arial" panose="020B0604020202020204" pitchFamily="34" charset="0"/>
              </a:rPr>
              <a:t>selective</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inhibitor</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of</a:t>
            </a:r>
            <a:r>
              <a:rPr lang="de-DE" sz="1100" b="1" dirty="0">
                <a:solidFill>
                  <a:schemeClr val="tx1"/>
                </a:solidFill>
                <a:latin typeface="Arial" panose="020B0604020202020204" pitchFamily="34" charset="0"/>
                <a:cs typeface="Arial" panose="020B0604020202020204" pitchFamily="34" charset="0"/>
              </a:rPr>
              <a:t> human </a:t>
            </a:r>
            <a:r>
              <a:rPr lang="de-DE" sz="1100" b="1" dirty="0" err="1">
                <a:solidFill>
                  <a:schemeClr val="tx1"/>
                </a:solidFill>
                <a:latin typeface="Arial" panose="020B0604020202020204" pitchFamily="34" charset="0"/>
                <a:cs typeface="Arial" panose="020B0604020202020204" pitchFamily="34" charset="0"/>
              </a:rPr>
              <a:t>melanoma</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that</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functions</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by</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induction</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of</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apoptosis</a:t>
            </a:r>
            <a:r>
              <a:rPr lang="de-DE" sz="1100" dirty="0">
                <a:solidFill>
                  <a:schemeClr val="tx1"/>
                </a:solidFill>
                <a:latin typeface="Arial" panose="020B0604020202020204" pitchFamily="34" charset="0"/>
                <a:cs typeface="Arial" panose="020B0604020202020204" pitchFamily="34" charset="0"/>
              </a:rPr>
              <a:t>; Nat. Medicine 1, 1046-51 (1995)</a:t>
            </a:r>
          </a:p>
          <a:p>
            <a:pPr marL="171450" indent="-171450">
              <a:buFont typeface="Wingdings" panose="05000000000000000000" pitchFamily="2" charset="2"/>
              <a:buChar char="Ø"/>
            </a:pPr>
            <a:r>
              <a:rPr lang="de-DE" sz="1100" dirty="0">
                <a:solidFill>
                  <a:schemeClr val="tx1"/>
                </a:solidFill>
                <a:latin typeface="Arial" panose="020B0604020202020204" pitchFamily="34" charset="0"/>
                <a:cs typeface="Arial" panose="020B0604020202020204" pitchFamily="34" charset="0"/>
              </a:rPr>
              <a:t>Schmidt, M. L. und </a:t>
            </a:r>
            <a:r>
              <a:rPr lang="de-DE" sz="1100" dirty="0" err="1">
                <a:solidFill>
                  <a:schemeClr val="tx1"/>
                </a:solidFill>
                <a:latin typeface="Arial" panose="020B0604020202020204" pitchFamily="34" charset="0"/>
                <a:cs typeface="Arial" panose="020B0604020202020204" pitchFamily="34" charset="0"/>
              </a:rPr>
              <a:t>Mitarb</a:t>
            </a:r>
            <a:r>
              <a:rPr lang="de-DE" sz="1100"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Betulinic</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acid</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induces</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apoptosis</a:t>
            </a:r>
            <a:r>
              <a:rPr lang="de-DE" sz="1100" b="1" dirty="0">
                <a:solidFill>
                  <a:schemeClr val="tx1"/>
                </a:solidFill>
                <a:latin typeface="Arial" panose="020B0604020202020204" pitchFamily="34" charset="0"/>
                <a:cs typeface="Arial" panose="020B0604020202020204" pitchFamily="34" charset="0"/>
              </a:rPr>
              <a:t> in human </a:t>
            </a:r>
            <a:r>
              <a:rPr lang="de-DE" sz="1100" b="1" dirty="0" err="1">
                <a:solidFill>
                  <a:schemeClr val="tx1"/>
                </a:solidFill>
                <a:latin typeface="Arial" panose="020B0604020202020204" pitchFamily="34" charset="0"/>
                <a:cs typeface="Arial" panose="020B0604020202020204" pitchFamily="34" charset="0"/>
              </a:rPr>
              <a:t>neuroblastoma</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cell</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lines</a:t>
            </a:r>
            <a:r>
              <a:rPr lang="de-DE" sz="1100" dirty="0">
                <a:solidFill>
                  <a:schemeClr val="tx1"/>
                </a:solidFill>
                <a:latin typeface="Arial" panose="020B0604020202020204" pitchFamily="34" charset="0"/>
                <a:cs typeface="Arial" panose="020B0604020202020204" pitchFamily="34" charset="0"/>
              </a:rPr>
              <a:t>; Eur. J. Cancer 33, 2007-10 (1997)</a:t>
            </a:r>
          </a:p>
          <a:p>
            <a:pPr marL="171450" indent="-171450">
              <a:buFont typeface="Wingdings" panose="05000000000000000000" pitchFamily="2" charset="2"/>
              <a:buChar char="Ø"/>
            </a:pPr>
            <a:r>
              <a:rPr lang="de-DE" sz="1100" dirty="0">
                <a:solidFill>
                  <a:schemeClr val="tx1"/>
                </a:solidFill>
                <a:latin typeface="Arial" panose="020B0604020202020204" pitchFamily="34" charset="0"/>
                <a:cs typeface="Arial" panose="020B0604020202020204" pitchFamily="34" charset="0"/>
              </a:rPr>
              <a:t>Ngoc Quan Phan, Christine Blome, Melanie N. </a:t>
            </a:r>
            <a:r>
              <a:rPr lang="de-DE" sz="1100" dirty="0" err="1">
                <a:solidFill>
                  <a:schemeClr val="tx1"/>
                </a:solidFill>
                <a:latin typeface="Arial" panose="020B0604020202020204" pitchFamily="34" charset="0"/>
                <a:cs typeface="Arial" panose="020B0604020202020204" pitchFamily="34" charset="0"/>
              </a:rPr>
              <a:t>Laszczyk</a:t>
            </a:r>
            <a:r>
              <a:rPr lang="de-DE" sz="1100" dirty="0">
                <a:solidFill>
                  <a:schemeClr val="tx1"/>
                </a:solidFill>
                <a:latin typeface="Arial" panose="020B0604020202020204" pitchFamily="34" charset="0"/>
                <a:cs typeface="Arial" panose="020B0604020202020204" pitchFamily="34" charset="0"/>
              </a:rPr>
              <a:t>, Matthias Augustin, Sonja Ständer: </a:t>
            </a:r>
            <a:r>
              <a:rPr lang="de-DE" sz="1100" b="1" dirty="0" err="1">
                <a:solidFill>
                  <a:schemeClr val="tx1"/>
                </a:solidFill>
                <a:latin typeface="Arial" panose="020B0604020202020204" pitchFamily="34" charset="0"/>
                <a:cs typeface="Arial" panose="020B0604020202020204" pitchFamily="34" charset="0"/>
              </a:rPr>
              <a:t>Antiprurische</a:t>
            </a:r>
            <a:r>
              <a:rPr lang="de-DE" sz="1100" b="1" dirty="0">
                <a:solidFill>
                  <a:schemeClr val="tx1"/>
                </a:solidFill>
                <a:latin typeface="Arial" panose="020B0604020202020204" pitchFamily="34" charset="0"/>
                <a:cs typeface="Arial" panose="020B0604020202020204" pitchFamily="34" charset="0"/>
              </a:rPr>
              <a:t> Wirkung des </a:t>
            </a:r>
            <a:r>
              <a:rPr lang="de-DE" sz="1100" b="1" dirty="0" err="1">
                <a:solidFill>
                  <a:schemeClr val="tx1"/>
                </a:solidFill>
                <a:latin typeface="Arial" panose="020B0604020202020204" pitchFamily="34" charset="0"/>
                <a:cs typeface="Arial" panose="020B0604020202020204" pitchFamily="34" charset="0"/>
              </a:rPr>
              <a:t>Triterpens</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Betulin</a:t>
            </a:r>
            <a:r>
              <a:rPr lang="de-DE" sz="1100" b="1" dirty="0">
                <a:solidFill>
                  <a:schemeClr val="tx1"/>
                </a:solidFill>
                <a:latin typeface="Arial" panose="020B0604020202020204" pitchFamily="34" charset="0"/>
                <a:cs typeface="Arial" panose="020B0604020202020204" pitchFamily="34" charset="0"/>
              </a:rPr>
              <a:t> bei der </a:t>
            </a:r>
            <a:r>
              <a:rPr lang="de-DE" sz="1100" b="1" dirty="0" err="1">
                <a:solidFill>
                  <a:schemeClr val="tx1"/>
                </a:solidFill>
                <a:latin typeface="Arial" panose="020B0604020202020204" pitchFamily="34" charset="0"/>
                <a:cs typeface="Arial" panose="020B0604020202020204" pitchFamily="34" charset="0"/>
              </a:rPr>
              <a:t>topischen</a:t>
            </a:r>
            <a:r>
              <a:rPr lang="de-DE" sz="1100" b="1" dirty="0">
                <a:solidFill>
                  <a:schemeClr val="tx1"/>
                </a:solidFill>
                <a:latin typeface="Arial" panose="020B0604020202020204" pitchFamily="34" charset="0"/>
                <a:cs typeface="Arial" panose="020B0604020202020204" pitchFamily="34" charset="0"/>
              </a:rPr>
              <a:t> Therapie der </a:t>
            </a:r>
            <a:r>
              <a:rPr lang="de-DE" sz="1100" b="1" dirty="0" err="1">
                <a:solidFill>
                  <a:schemeClr val="tx1"/>
                </a:solidFill>
                <a:latin typeface="Arial" panose="020B0604020202020204" pitchFamily="34" charset="0"/>
                <a:cs typeface="Arial" panose="020B0604020202020204" pitchFamily="34" charset="0"/>
              </a:rPr>
              <a:t>Urticaria</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factitia</a:t>
            </a:r>
            <a:r>
              <a:rPr lang="de-DE" sz="1100" b="1" dirty="0">
                <a:solidFill>
                  <a:schemeClr val="tx1"/>
                </a:solidFill>
                <a:latin typeface="Arial" panose="020B0604020202020204" pitchFamily="34" charset="0"/>
                <a:cs typeface="Arial" panose="020B0604020202020204" pitchFamily="34" charset="0"/>
              </a:rPr>
              <a:t> – eine Kasuistik</a:t>
            </a:r>
            <a:r>
              <a:rPr lang="de-DE" sz="1100" dirty="0">
                <a:solidFill>
                  <a:schemeClr val="tx1"/>
                </a:solidFill>
                <a:latin typeface="Arial" panose="020B0604020202020204" pitchFamily="34" charset="0"/>
                <a:cs typeface="Arial" panose="020B0604020202020204" pitchFamily="34" charset="0"/>
              </a:rPr>
              <a:t>; Zeitschrift für Phytotherapie 2010; 31 (4): 205-207</a:t>
            </a:r>
          </a:p>
          <a:p>
            <a:pPr marL="171450" indent="-171450">
              <a:buFont typeface="Wingdings" panose="05000000000000000000" pitchFamily="2" charset="2"/>
              <a:buChar char="Ø"/>
            </a:pPr>
            <a:r>
              <a:rPr lang="de-DE" sz="1100" dirty="0" err="1">
                <a:solidFill>
                  <a:schemeClr val="tx1"/>
                </a:solidFill>
                <a:latin typeface="Arial" panose="020B0604020202020204" pitchFamily="34" charset="0"/>
                <a:cs typeface="Arial" panose="020B0604020202020204" pitchFamily="34" charset="0"/>
              </a:rPr>
              <a:t>Nasli</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Rafsanjany</a:t>
            </a:r>
            <a:r>
              <a:rPr lang="de-DE" sz="1100" dirty="0">
                <a:solidFill>
                  <a:schemeClr val="tx1"/>
                </a:solidFill>
                <a:latin typeface="Arial" panose="020B0604020202020204" pitchFamily="34" charset="0"/>
                <a:cs typeface="Arial" panose="020B0604020202020204" pitchFamily="34" charset="0"/>
              </a:rPr>
              <a:t>, Matthias </a:t>
            </a:r>
            <a:r>
              <a:rPr lang="de-DE" sz="1100" dirty="0" err="1">
                <a:solidFill>
                  <a:schemeClr val="tx1"/>
                </a:solidFill>
                <a:latin typeface="Arial" panose="020B0604020202020204" pitchFamily="34" charset="0"/>
                <a:cs typeface="Arial" panose="020B0604020202020204" pitchFamily="34" charset="0"/>
              </a:rPr>
              <a:t>Lechtenberg</a:t>
            </a:r>
            <a:r>
              <a:rPr lang="de-DE" sz="1100" dirty="0">
                <a:solidFill>
                  <a:schemeClr val="tx1"/>
                </a:solidFill>
                <a:latin typeface="Arial" panose="020B0604020202020204" pitchFamily="34" charset="0"/>
                <a:cs typeface="Arial" panose="020B0604020202020204" pitchFamily="34" charset="0"/>
              </a:rPr>
              <a:t>, Frank Petereit, Andreas Hensel: </a:t>
            </a:r>
            <a:r>
              <a:rPr lang="de-DE" sz="1100" b="1" dirty="0">
                <a:solidFill>
                  <a:schemeClr val="tx1"/>
                </a:solidFill>
                <a:latin typeface="Arial" panose="020B0604020202020204" pitchFamily="34" charset="0"/>
                <a:cs typeface="Arial" panose="020B0604020202020204" pitchFamily="34" charset="0"/>
              </a:rPr>
              <a:t>Traditionell angewandte Drogen bei unkomplizierten Entzündungen der ableitenden Harnwege durch </a:t>
            </a:r>
            <a:r>
              <a:rPr lang="de-DE" sz="1100" b="1" dirty="0" err="1">
                <a:solidFill>
                  <a:schemeClr val="tx1"/>
                </a:solidFill>
                <a:latin typeface="Arial" panose="020B0604020202020204" pitchFamily="34" charset="0"/>
                <a:cs typeface="Arial" panose="020B0604020202020204" pitchFamily="34" charset="0"/>
              </a:rPr>
              <a:t>uropathogene</a:t>
            </a:r>
            <a:r>
              <a:rPr lang="de-DE" sz="1100" b="1" dirty="0">
                <a:solidFill>
                  <a:schemeClr val="tx1"/>
                </a:solidFill>
                <a:latin typeface="Arial" panose="020B0604020202020204" pitchFamily="34" charset="0"/>
                <a:cs typeface="Arial" panose="020B0604020202020204" pitchFamily="34" charset="0"/>
              </a:rPr>
              <a:t> E. coli</a:t>
            </a:r>
            <a:r>
              <a:rPr lang="de-DE" sz="1100" dirty="0">
                <a:solidFill>
                  <a:schemeClr val="tx1"/>
                </a:solidFill>
                <a:latin typeface="Arial" panose="020B0604020202020204" pitchFamily="34" charset="0"/>
                <a:cs typeface="Arial" panose="020B0604020202020204" pitchFamily="34" charset="0"/>
              </a:rPr>
              <a:t>; Zeitschrift für Phytotherapie 2013; 34: 214-220</a:t>
            </a:r>
          </a:p>
          <a:p>
            <a:pPr marL="171450" indent="-171450">
              <a:buFont typeface="Wingdings" panose="05000000000000000000" pitchFamily="2" charset="2"/>
              <a:buChar char="Ø"/>
            </a:pPr>
            <a:r>
              <a:rPr lang="de-DE" sz="1100" dirty="0">
                <a:solidFill>
                  <a:schemeClr val="tx1"/>
                </a:solidFill>
                <a:latin typeface="Arial" panose="020B0604020202020204" pitchFamily="34" charset="0"/>
                <a:cs typeface="Arial" panose="020B0604020202020204" pitchFamily="34" charset="0"/>
              </a:rPr>
              <a:t>Bojana </a:t>
            </a:r>
            <a:r>
              <a:rPr lang="de-DE" sz="1100" dirty="0" err="1">
                <a:solidFill>
                  <a:schemeClr val="tx1"/>
                </a:solidFill>
                <a:latin typeface="Arial" panose="020B0604020202020204" pitchFamily="34" charset="0"/>
                <a:cs typeface="Arial" panose="020B0604020202020204" pitchFamily="34" charset="0"/>
              </a:rPr>
              <a:t>Kranjec</a:t>
            </a:r>
            <a:r>
              <a:rPr lang="de-DE" sz="1100" dirty="0">
                <a:solidFill>
                  <a:schemeClr val="tx1"/>
                </a:solidFill>
                <a:latin typeface="Arial" panose="020B0604020202020204" pitchFamily="34" charset="0"/>
                <a:cs typeface="Arial" panose="020B0604020202020204" pitchFamily="34" charset="0"/>
              </a:rPr>
              <a:t>, Dino Papes, Silvio </a:t>
            </a:r>
            <a:r>
              <a:rPr lang="de-DE" sz="1100" dirty="0" err="1">
                <a:solidFill>
                  <a:schemeClr val="tx1"/>
                </a:solidFill>
                <a:latin typeface="Arial" panose="020B0604020202020204" pitchFamily="34" charset="0"/>
                <a:cs typeface="Arial" panose="020B0604020202020204" pitchFamily="34" charset="0"/>
              </a:rPr>
              <a:t>Altarac</a:t>
            </a:r>
            <a:r>
              <a:rPr lang="de-DE" sz="1100" dirty="0">
                <a:solidFill>
                  <a:schemeClr val="tx1"/>
                </a:solidFill>
                <a:latin typeface="Arial" panose="020B0604020202020204" pitchFamily="34" charset="0"/>
                <a:cs typeface="Arial" panose="020B0604020202020204" pitchFamily="34" charset="0"/>
              </a:rPr>
              <a:t>: </a:t>
            </a:r>
            <a:r>
              <a:rPr lang="de-DE" sz="1100" b="1" dirty="0">
                <a:solidFill>
                  <a:schemeClr val="tx1"/>
                </a:solidFill>
                <a:latin typeface="Arial" panose="020B0604020202020204" pitchFamily="34" charset="0"/>
                <a:cs typeface="Arial" panose="020B0604020202020204" pitchFamily="34" charset="0"/>
              </a:rPr>
              <a:t>D-Mannose </a:t>
            </a:r>
            <a:r>
              <a:rPr lang="de-DE" sz="1100" b="1" dirty="0" err="1">
                <a:solidFill>
                  <a:schemeClr val="tx1"/>
                </a:solidFill>
                <a:latin typeface="Arial" panose="020B0604020202020204" pitchFamily="34" charset="0"/>
                <a:cs typeface="Arial" panose="020B0604020202020204" pitchFamily="34" charset="0"/>
              </a:rPr>
              <a:t>powder</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for</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prophylexis</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of</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recurrent</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urinary</a:t>
            </a:r>
            <a:r>
              <a:rPr lang="de-DE" sz="1100" b="1" dirty="0">
                <a:solidFill>
                  <a:schemeClr val="tx1"/>
                </a:solidFill>
                <a:latin typeface="Arial" panose="020B0604020202020204" pitchFamily="34" charset="0"/>
                <a:cs typeface="Arial" panose="020B0604020202020204" pitchFamily="34" charset="0"/>
              </a:rPr>
              <a:t> tract </a:t>
            </a:r>
            <a:r>
              <a:rPr lang="de-DE" sz="1100" b="1" dirty="0" err="1">
                <a:solidFill>
                  <a:schemeClr val="tx1"/>
                </a:solidFill>
                <a:latin typeface="Arial" panose="020B0604020202020204" pitchFamily="34" charset="0"/>
                <a:cs typeface="Arial" panose="020B0604020202020204" pitchFamily="34" charset="0"/>
              </a:rPr>
              <a:t>infections</a:t>
            </a:r>
            <a:r>
              <a:rPr lang="de-DE" sz="1100" b="1" dirty="0">
                <a:solidFill>
                  <a:schemeClr val="tx1"/>
                </a:solidFill>
                <a:latin typeface="Arial" panose="020B0604020202020204" pitchFamily="34" charset="0"/>
                <a:cs typeface="Arial" panose="020B0604020202020204" pitchFamily="34" charset="0"/>
              </a:rPr>
              <a:t> in </a:t>
            </a:r>
            <a:r>
              <a:rPr lang="de-DE" sz="1100" b="1" dirty="0" err="1">
                <a:solidFill>
                  <a:schemeClr val="tx1"/>
                </a:solidFill>
                <a:latin typeface="Arial" panose="020B0604020202020204" pitchFamily="34" charset="0"/>
                <a:cs typeface="Arial" panose="020B0604020202020204" pitchFamily="34" charset="0"/>
              </a:rPr>
              <a:t>women</a:t>
            </a:r>
            <a:r>
              <a:rPr lang="de-DE" sz="1100" b="1" dirty="0">
                <a:solidFill>
                  <a:schemeClr val="tx1"/>
                </a:solidFill>
                <a:latin typeface="Arial" panose="020B0604020202020204" pitchFamily="34" charset="0"/>
                <a:cs typeface="Arial" panose="020B0604020202020204" pitchFamily="34" charset="0"/>
              </a:rPr>
              <a:t>: a </a:t>
            </a:r>
            <a:r>
              <a:rPr lang="de-DE" sz="1100" b="1" dirty="0" err="1">
                <a:solidFill>
                  <a:schemeClr val="tx1"/>
                </a:solidFill>
                <a:latin typeface="Arial" panose="020B0604020202020204" pitchFamily="34" charset="0"/>
                <a:cs typeface="Arial" panose="020B0604020202020204" pitchFamily="34" charset="0"/>
              </a:rPr>
              <a:t>randomized</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clinical</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trial</a:t>
            </a:r>
            <a:r>
              <a:rPr lang="de-DE" sz="1100" dirty="0">
                <a:solidFill>
                  <a:schemeClr val="tx1"/>
                </a:solidFill>
                <a:latin typeface="Arial" panose="020B0604020202020204" pitchFamily="34" charset="0"/>
                <a:cs typeface="Arial" panose="020B0604020202020204" pitchFamily="34" charset="0"/>
              </a:rPr>
              <a:t>; World Journal </a:t>
            </a:r>
            <a:r>
              <a:rPr lang="de-DE" sz="1100" dirty="0" err="1">
                <a:solidFill>
                  <a:schemeClr val="tx1"/>
                </a:solidFill>
                <a:latin typeface="Arial" panose="020B0604020202020204" pitchFamily="34" charset="0"/>
                <a:cs typeface="Arial" panose="020B0604020202020204" pitchFamily="34" charset="0"/>
              </a:rPr>
              <a:t>of</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Urology</a:t>
            </a:r>
            <a:r>
              <a:rPr lang="de-DE" sz="1100" dirty="0">
                <a:solidFill>
                  <a:schemeClr val="tx1"/>
                </a:solidFill>
                <a:latin typeface="Arial" panose="020B0604020202020204" pitchFamily="34" charset="0"/>
                <a:cs typeface="Arial" panose="020B0604020202020204" pitchFamily="34" charset="0"/>
              </a:rPr>
              <a:t> 2014, 32 (1): 79-84</a:t>
            </a:r>
          </a:p>
          <a:p>
            <a:pPr marL="171450" indent="-171450">
              <a:buFont typeface="Wingdings" panose="05000000000000000000" pitchFamily="2" charset="2"/>
              <a:buChar char="Ø"/>
            </a:pPr>
            <a:r>
              <a:rPr lang="de-DE" sz="1100" dirty="0">
                <a:solidFill>
                  <a:schemeClr val="tx1"/>
                </a:solidFill>
                <a:latin typeface="Arial" panose="020B0604020202020204" pitchFamily="34" charset="0"/>
                <a:cs typeface="Arial" panose="020B0604020202020204" pitchFamily="34" charset="0"/>
              </a:rPr>
              <a:t>Armin Scheffler: </a:t>
            </a:r>
            <a:r>
              <a:rPr lang="de-DE" sz="1100" b="1" dirty="0">
                <a:solidFill>
                  <a:schemeClr val="tx1"/>
                </a:solidFill>
                <a:latin typeface="Arial" panose="020B0604020202020204" pitchFamily="34" charset="0"/>
                <a:cs typeface="Arial" panose="020B0604020202020204" pitchFamily="34" charset="0"/>
              </a:rPr>
              <a:t>Entwicklung des neuen Phytopharmakons </a:t>
            </a:r>
            <a:r>
              <a:rPr lang="de-DE" sz="1100" b="1" dirty="0" err="1">
                <a:solidFill>
                  <a:schemeClr val="tx1"/>
                </a:solidFill>
                <a:latin typeface="Arial" panose="020B0604020202020204" pitchFamily="34" charset="0"/>
                <a:cs typeface="Arial" panose="020B0604020202020204" pitchFamily="34" charset="0"/>
              </a:rPr>
              <a:t>Episalvan</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Betulin</a:t>
            </a:r>
            <a:r>
              <a:rPr lang="de-DE" sz="1100" b="1" dirty="0">
                <a:solidFill>
                  <a:schemeClr val="tx1"/>
                </a:solidFill>
                <a:latin typeface="Arial" panose="020B0604020202020204" pitchFamily="34" charset="0"/>
                <a:cs typeface="Arial" panose="020B0604020202020204" pitchFamily="34" charset="0"/>
              </a:rPr>
              <a:t>) zur Wundheilung</a:t>
            </a:r>
            <a:r>
              <a:rPr lang="de-DE" sz="1100" dirty="0">
                <a:solidFill>
                  <a:schemeClr val="tx1"/>
                </a:solidFill>
                <a:latin typeface="Arial" panose="020B0604020202020204" pitchFamily="34" charset="0"/>
                <a:cs typeface="Arial" panose="020B0604020202020204" pitchFamily="34" charset="0"/>
              </a:rPr>
              <a:t>; Zeitschrift für Phytotherapie 2017; 38 (3): 100-106</a:t>
            </a:r>
          </a:p>
          <a:p>
            <a:pPr marL="171450" indent="-171450">
              <a:buFont typeface="Wingdings" panose="05000000000000000000" pitchFamily="2" charset="2"/>
              <a:buChar char="Ø"/>
            </a:pPr>
            <a:r>
              <a:rPr lang="de-DE" sz="1100" dirty="0">
                <a:solidFill>
                  <a:schemeClr val="tx1"/>
                </a:solidFill>
                <a:latin typeface="Arial" panose="020B0604020202020204" pitchFamily="34" charset="0"/>
                <a:cs typeface="Arial" panose="020B0604020202020204" pitchFamily="34" charset="0"/>
              </a:rPr>
              <a:t>Armin Scheffler: </a:t>
            </a:r>
            <a:r>
              <a:rPr lang="de-DE" sz="1100" b="1" dirty="0">
                <a:solidFill>
                  <a:schemeClr val="tx1"/>
                </a:solidFill>
                <a:latin typeface="Arial" panose="020B0604020202020204" pitchFamily="34" charset="0"/>
                <a:cs typeface="Arial" panose="020B0604020202020204" pitchFamily="34" charset="0"/>
              </a:rPr>
              <a:t>The </a:t>
            </a:r>
            <a:r>
              <a:rPr lang="de-DE" sz="1100" b="1" dirty="0" err="1">
                <a:solidFill>
                  <a:schemeClr val="tx1"/>
                </a:solidFill>
                <a:latin typeface="Arial" panose="020B0604020202020204" pitchFamily="34" charset="0"/>
                <a:cs typeface="Arial" panose="020B0604020202020204" pitchFamily="34" charset="0"/>
              </a:rPr>
              <a:t>Wound</a:t>
            </a:r>
            <a:r>
              <a:rPr lang="de-DE" sz="1100" b="1" dirty="0">
                <a:solidFill>
                  <a:schemeClr val="tx1"/>
                </a:solidFill>
                <a:latin typeface="Arial" panose="020B0604020202020204" pitchFamily="34" charset="0"/>
                <a:cs typeface="Arial" panose="020B0604020202020204" pitchFamily="34" charset="0"/>
              </a:rPr>
              <a:t> Healing Properties </a:t>
            </a:r>
            <a:r>
              <a:rPr lang="de-DE" sz="1100" b="1" dirty="0" err="1">
                <a:solidFill>
                  <a:schemeClr val="tx1"/>
                </a:solidFill>
                <a:latin typeface="Arial" panose="020B0604020202020204" pitchFamily="34" charset="0"/>
                <a:cs typeface="Arial" panose="020B0604020202020204" pitchFamily="34" charset="0"/>
              </a:rPr>
              <a:t>of</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Betulin</a:t>
            </a:r>
            <a:r>
              <a:rPr lang="de-DE" sz="1100" b="1" dirty="0">
                <a:solidFill>
                  <a:schemeClr val="tx1"/>
                </a:solidFill>
                <a:latin typeface="Arial" panose="020B0604020202020204" pitchFamily="34" charset="0"/>
                <a:cs typeface="Arial" panose="020B0604020202020204" pitchFamily="34" charset="0"/>
              </a:rPr>
              <a:t> </a:t>
            </a:r>
            <a:r>
              <a:rPr lang="de-DE" sz="1100" b="1" dirty="0" err="1">
                <a:solidFill>
                  <a:schemeClr val="tx1"/>
                </a:solidFill>
                <a:latin typeface="Arial" panose="020B0604020202020204" pitchFamily="34" charset="0"/>
                <a:cs typeface="Arial" panose="020B0604020202020204" pitchFamily="34" charset="0"/>
              </a:rPr>
              <a:t>from</a:t>
            </a:r>
            <a:r>
              <a:rPr lang="de-DE" sz="1100" b="1" dirty="0">
                <a:solidFill>
                  <a:schemeClr val="tx1"/>
                </a:solidFill>
                <a:latin typeface="Arial" panose="020B0604020202020204" pitchFamily="34" charset="0"/>
                <a:cs typeface="Arial" panose="020B0604020202020204" pitchFamily="34" charset="0"/>
              </a:rPr>
              <a:t> Birch Bark </a:t>
            </a:r>
            <a:r>
              <a:rPr lang="de-DE" sz="1100" b="1" dirty="0" err="1">
                <a:solidFill>
                  <a:schemeClr val="tx1"/>
                </a:solidFill>
                <a:latin typeface="Arial" panose="020B0604020202020204" pitchFamily="34" charset="0"/>
                <a:cs typeface="Arial" panose="020B0604020202020204" pitchFamily="34" charset="0"/>
              </a:rPr>
              <a:t>from</a:t>
            </a:r>
            <a:r>
              <a:rPr lang="de-DE" sz="1100" b="1" dirty="0">
                <a:solidFill>
                  <a:schemeClr val="tx1"/>
                </a:solidFill>
                <a:latin typeface="Arial" panose="020B0604020202020204" pitchFamily="34" charset="0"/>
                <a:cs typeface="Arial" panose="020B0604020202020204" pitchFamily="34" charset="0"/>
              </a:rPr>
              <a:t> Bench to </a:t>
            </a:r>
            <a:r>
              <a:rPr lang="de-DE" sz="1100" b="1" dirty="0" err="1">
                <a:solidFill>
                  <a:schemeClr val="tx1"/>
                </a:solidFill>
                <a:latin typeface="Arial" panose="020B0604020202020204" pitchFamily="34" charset="0"/>
                <a:cs typeface="Arial" panose="020B0604020202020204" pitchFamily="34" charset="0"/>
              </a:rPr>
              <a:t>Bedside</a:t>
            </a:r>
            <a:r>
              <a:rPr lang="de-DE" sz="1100" dirty="0">
                <a:solidFill>
                  <a:schemeClr val="tx1"/>
                </a:solidFill>
                <a:latin typeface="Arial" panose="020B0604020202020204" pitchFamily="34" charset="0"/>
                <a:cs typeface="Arial" panose="020B0604020202020204" pitchFamily="34" charset="0"/>
              </a:rPr>
              <a:t>; Planta Med 2019; 85: 524-527 </a:t>
            </a:r>
          </a:p>
        </p:txBody>
      </p:sp>
      <p:sp>
        <p:nvSpPr>
          <p:cNvPr id="4" name="Textfeld 3">
            <a:extLst>
              <a:ext uri="{FF2B5EF4-FFF2-40B4-BE49-F238E27FC236}">
                <a16:creationId xmlns:a16="http://schemas.microsoft.com/office/drawing/2014/main" id="{83A815EF-C8DA-443D-8B07-7FEFE7DBE018}"/>
              </a:ext>
            </a:extLst>
          </p:cNvPr>
          <p:cNvSpPr txBox="1"/>
          <p:nvPr/>
        </p:nvSpPr>
        <p:spPr>
          <a:xfrm>
            <a:off x="186431" y="2521258"/>
            <a:ext cx="8753383" cy="2815957"/>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b="1" dirty="0">
                <a:solidFill>
                  <a:schemeClr val="tx1"/>
                </a:solidFill>
                <a:latin typeface="Arial" panose="020B0604020202020204" pitchFamily="34" charset="0"/>
                <a:cs typeface="Arial" panose="020B0604020202020204" pitchFamily="34" charset="0"/>
              </a:rPr>
              <a:t>Quellen und weiterführende Literatur</a:t>
            </a:r>
            <a:r>
              <a:rPr lang="de-DE" sz="1100" dirty="0">
                <a:solidFill>
                  <a:schemeClr val="tx1"/>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de-DE" sz="1100" dirty="0" err="1">
                <a:solidFill>
                  <a:schemeClr val="tx1"/>
                </a:solidFill>
                <a:latin typeface="Arial" panose="020B0604020202020204" pitchFamily="34" charset="0"/>
                <a:cs typeface="Arial" panose="020B0604020202020204" pitchFamily="34" charset="0"/>
              </a:rPr>
              <a:t>Beuchert</a:t>
            </a:r>
            <a:r>
              <a:rPr lang="de-DE" sz="1100" dirty="0">
                <a:solidFill>
                  <a:schemeClr val="tx1"/>
                </a:solidFill>
                <a:latin typeface="Arial" panose="020B0604020202020204" pitchFamily="34" charset="0"/>
                <a:cs typeface="Arial" panose="020B0604020202020204" pitchFamily="34" charset="0"/>
              </a:rPr>
              <a:t>, Marianne: Symbolik der Pflanzen; Insel Verlag 1995</a:t>
            </a:r>
          </a:p>
          <a:p>
            <a:pPr marL="285750" indent="-285750">
              <a:buFont typeface="Arial" panose="020B0604020202020204" pitchFamily="34" charset="0"/>
              <a:buChar char="•"/>
            </a:pPr>
            <a:r>
              <a:rPr lang="de-DE" sz="1100" dirty="0">
                <a:solidFill>
                  <a:schemeClr val="tx1"/>
                </a:solidFill>
                <a:latin typeface="Arial" panose="020B0604020202020204" pitchFamily="34" charset="0"/>
                <a:cs typeface="Arial" panose="020B0604020202020204" pitchFamily="34" charset="0"/>
              </a:rPr>
              <a:t>Bock, Hieronymus: </a:t>
            </a:r>
            <a:r>
              <a:rPr lang="de-DE" sz="1100" dirty="0" err="1">
                <a:solidFill>
                  <a:schemeClr val="tx1"/>
                </a:solidFill>
                <a:latin typeface="Arial" panose="020B0604020202020204" pitchFamily="34" charset="0"/>
                <a:cs typeface="Arial" panose="020B0604020202020204" pitchFamily="34" charset="0"/>
              </a:rPr>
              <a:t>Kreütterbuch</a:t>
            </a:r>
            <a:r>
              <a:rPr lang="de-DE" sz="1100" dirty="0">
                <a:solidFill>
                  <a:schemeClr val="tx1"/>
                </a:solidFill>
                <a:latin typeface="Arial" panose="020B0604020202020204" pitchFamily="34" charset="0"/>
                <a:cs typeface="Arial" panose="020B0604020202020204" pitchFamily="34" charset="0"/>
              </a:rPr>
              <a:t> 1577; Reprint 1964 </a:t>
            </a:r>
            <a:r>
              <a:rPr lang="de-DE" sz="1100" dirty="0" err="1">
                <a:solidFill>
                  <a:schemeClr val="tx1"/>
                </a:solidFill>
                <a:latin typeface="Arial" panose="020B0604020202020204" pitchFamily="34" charset="0"/>
                <a:cs typeface="Arial" panose="020B0604020202020204" pitchFamily="34" charset="0"/>
              </a:rPr>
              <a:t>by</a:t>
            </a:r>
            <a:r>
              <a:rPr lang="de-DE" sz="1100" dirty="0">
                <a:solidFill>
                  <a:schemeClr val="tx1"/>
                </a:solidFill>
                <a:latin typeface="Arial" panose="020B0604020202020204" pitchFamily="34" charset="0"/>
                <a:cs typeface="Arial" panose="020B0604020202020204" pitchFamily="34" charset="0"/>
              </a:rPr>
              <a:t> Verlag Konrad Kölbl</a:t>
            </a:r>
          </a:p>
          <a:p>
            <a:pPr marL="285750" indent="-285750">
              <a:buFont typeface="Arial" panose="020B0604020202020204" pitchFamily="34" charset="0"/>
              <a:buChar char="•"/>
            </a:pPr>
            <a:r>
              <a:rPr lang="de-DE" sz="1100" dirty="0">
                <a:solidFill>
                  <a:schemeClr val="tx1"/>
                </a:solidFill>
                <a:latin typeface="Arial" panose="020B0604020202020204" pitchFamily="34" charset="0"/>
                <a:cs typeface="Arial" panose="020B0604020202020204" pitchFamily="34" charset="0"/>
              </a:rPr>
              <a:t>Frohne, Dietrich: Heilpflanzenlexikon; </a:t>
            </a:r>
            <a:r>
              <a:rPr lang="de-DE" sz="1100" dirty="0" err="1">
                <a:solidFill>
                  <a:schemeClr val="tx1"/>
                </a:solidFill>
                <a:latin typeface="Arial" panose="020B0604020202020204" pitchFamily="34" charset="0"/>
                <a:cs typeface="Arial" panose="020B0604020202020204" pitchFamily="34" charset="0"/>
              </a:rPr>
              <a:t>Wissenschaftl</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Verlagsges</a:t>
            </a:r>
            <a:r>
              <a:rPr lang="de-DE" sz="1100" dirty="0">
                <a:solidFill>
                  <a:schemeClr val="tx1"/>
                </a:solidFill>
                <a:latin typeface="Arial" panose="020B0604020202020204" pitchFamily="34" charset="0"/>
                <a:cs typeface="Arial" panose="020B0604020202020204" pitchFamily="34" charset="0"/>
              </a:rPr>
              <a:t> mbH Stuttgart 8. Auflage 2006</a:t>
            </a:r>
          </a:p>
          <a:p>
            <a:pPr marL="285750" indent="-285750">
              <a:buFont typeface="Arial" panose="020B0604020202020204" pitchFamily="34" charset="0"/>
              <a:buChar char="•"/>
            </a:pPr>
            <a:r>
              <a:rPr lang="de-DE" sz="1100" dirty="0">
                <a:solidFill>
                  <a:schemeClr val="tx1"/>
                </a:solidFill>
                <a:latin typeface="Arial" panose="020B0604020202020204" pitchFamily="34" charset="0"/>
                <a:cs typeface="Arial" panose="020B0604020202020204" pitchFamily="34" charset="0"/>
              </a:rPr>
              <a:t>Kalbermatten, Roger u. Hildegard: Pflanzliche Urtinkturen; AT Verlag 2005</a:t>
            </a:r>
          </a:p>
          <a:p>
            <a:pPr marL="285750" indent="-285750">
              <a:buFont typeface="Arial" panose="020B0604020202020204" pitchFamily="34" charset="0"/>
              <a:buChar char="•"/>
            </a:pPr>
            <a:r>
              <a:rPr lang="de-DE" sz="1100" dirty="0">
                <a:solidFill>
                  <a:schemeClr val="tx1"/>
                </a:solidFill>
                <a:latin typeface="Arial" panose="020B0604020202020204" pitchFamily="34" charset="0"/>
                <a:cs typeface="Arial" panose="020B0604020202020204" pitchFamily="34" charset="0"/>
              </a:rPr>
              <a:t>Kircher-Storch, Barbara u. a.: Hausbuch der Heilpflanzenverarbeitung; Freya Verlag 2021</a:t>
            </a:r>
          </a:p>
          <a:p>
            <a:pPr marL="285750" indent="-285750">
              <a:buFont typeface="Arial" panose="020B0604020202020204" pitchFamily="34" charset="0"/>
              <a:buChar char="•"/>
            </a:pPr>
            <a:r>
              <a:rPr lang="de-DE" sz="1100" dirty="0">
                <a:solidFill>
                  <a:schemeClr val="tx1"/>
                </a:solidFill>
                <a:latin typeface="Arial" panose="020B0604020202020204" pitchFamily="34" charset="0"/>
                <a:cs typeface="Arial" panose="020B0604020202020204" pitchFamily="34" charset="0"/>
              </a:rPr>
              <a:t>Kroeber, Ludwig: Das neuzeitliche Kräuterbuch; Hippokrates Verlag 1937</a:t>
            </a:r>
          </a:p>
          <a:p>
            <a:pPr marL="285750" indent="-285750">
              <a:buFont typeface="Arial" panose="020B0604020202020204" pitchFamily="34" charset="0"/>
              <a:buChar char="•"/>
            </a:pPr>
            <a:r>
              <a:rPr lang="de-DE" sz="1100" dirty="0">
                <a:solidFill>
                  <a:schemeClr val="tx1"/>
                </a:solidFill>
                <a:latin typeface="Arial" panose="020B0604020202020204" pitchFamily="34" charset="0"/>
                <a:cs typeface="Arial" panose="020B0604020202020204" pitchFamily="34" charset="0"/>
              </a:rPr>
              <a:t>Madaus, Gerhard: Lehrbuch der Biologischen Heilmittel, </a:t>
            </a:r>
            <a:r>
              <a:rPr lang="de-DE" sz="1100" dirty="0" err="1">
                <a:solidFill>
                  <a:schemeClr val="tx1"/>
                </a:solidFill>
                <a:latin typeface="Arial" panose="020B0604020202020204" pitchFamily="34" charset="0"/>
                <a:cs typeface="Arial" panose="020B0604020202020204" pitchFamily="34" charset="0"/>
              </a:rPr>
              <a:t>Mediamed</a:t>
            </a:r>
            <a:r>
              <a:rPr lang="de-DE" sz="1100" dirty="0">
                <a:solidFill>
                  <a:schemeClr val="tx1"/>
                </a:solidFill>
                <a:latin typeface="Arial" panose="020B0604020202020204" pitchFamily="34" charset="0"/>
                <a:cs typeface="Arial" panose="020B0604020202020204" pitchFamily="34" charset="0"/>
              </a:rPr>
              <a:t> Verlag 1988, Nachdruck der Ausgabe Leipzig 1938 </a:t>
            </a:r>
          </a:p>
          <a:p>
            <a:pPr marL="285750" indent="-285750">
              <a:buFont typeface="Arial" panose="020B0604020202020204" pitchFamily="34" charset="0"/>
              <a:buChar char="•"/>
            </a:pPr>
            <a:r>
              <a:rPr lang="de-DE" sz="1100" dirty="0" err="1">
                <a:solidFill>
                  <a:schemeClr val="tx1"/>
                </a:solidFill>
                <a:latin typeface="Arial" panose="020B0604020202020204" pitchFamily="34" charset="0"/>
                <a:cs typeface="Arial" panose="020B0604020202020204" pitchFamily="34" charset="0"/>
              </a:rPr>
              <a:t>Matthiolus</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Pierandrea</a:t>
            </a:r>
            <a:r>
              <a:rPr lang="de-DE" sz="1100" dirty="0">
                <a:solidFill>
                  <a:schemeClr val="tx1"/>
                </a:solidFill>
                <a:latin typeface="Arial" panose="020B0604020202020204" pitchFamily="34" charset="0"/>
                <a:cs typeface="Arial" panose="020B0604020202020204" pitchFamily="34" charset="0"/>
              </a:rPr>
              <a:t>: </a:t>
            </a:r>
            <a:r>
              <a:rPr lang="de-DE" sz="1100" dirty="0" err="1">
                <a:solidFill>
                  <a:schemeClr val="tx1"/>
                </a:solidFill>
                <a:latin typeface="Arial" panose="020B0604020202020204" pitchFamily="34" charset="0"/>
                <a:cs typeface="Arial" panose="020B0604020202020204" pitchFamily="34" charset="0"/>
              </a:rPr>
              <a:t>Kreutterbuch</a:t>
            </a:r>
            <a:r>
              <a:rPr lang="de-DE" sz="1100" dirty="0">
                <a:solidFill>
                  <a:schemeClr val="tx1"/>
                </a:solidFill>
                <a:latin typeface="Arial" panose="020B0604020202020204" pitchFamily="34" charset="0"/>
                <a:cs typeface="Arial" panose="020B0604020202020204" pitchFamily="34" charset="0"/>
              </a:rPr>
              <a:t>, 1626; Reprint </a:t>
            </a:r>
            <a:r>
              <a:rPr lang="de-DE" sz="1100" dirty="0" err="1">
                <a:solidFill>
                  <a:schemeClr val="tx1"/>
                </a:solidFill>
                <a:latin typeface="Arial" panose="020B0604020202020204" pitchFamily="34" charset="0"/>
                <a:cs typeface="Arial" panose="020B0604020202020204" pitchFamily="34" charset="0"/>
              </a:rPr>
              <a:t>by</a:t>
            </a:r>
            <a:r>
              <a:rPr lang="de-DE" sz="1100" dirty="0">
                <a:solidFill>
                  <a:schemeClr val="tx1"/>
                </a:solidFill>
                <a:latin typeface="Arial" panose="020B0604020202020204" pitchFamily="34" charset="0"/>
                <a:cs typeface="Arial" panose="020B0604020202020204" pitchFamily="34" charset="0"/>
              </a:rPr>
              <a:t> Verlag Konrad Kölbl</a:t>
            </a:r>
          </a:p>
          <a:p>
            <a:pPr marL="285750" indent="-285750">
              <a:buFont typeface="Arial" panose="020B0604020202020204" pitchFamily="34" charset="0"/>
              <a:buChar char="•"/>
            </a:pPr>
            <a:r>
              <a:rPr lang="de-DE" sz="1100" dirty="0">
                <a:solidFill>
                  <a:schemeClr val="tx1"/>
                </a:solidFill>
                <a:latin typeface="Arial" panose="020B0604020202020204" pitchFamily="34" charset="0"/>
                <a:cs typeface="Arial" panose="020B0604020202020204" pitchFamily="34" charset="0"/>
              </a:rPr>
              <a:t>Pelikan, Wilhelm: Heilpflanzenkunde Bd. II S. 98 – 101; Philosoph.-Anthroposoph. Verlag am Goetheanum Dornach 1962</a:t>
            </a:r>
          </a:p>
          <a:p>
            <a:pPr marL="285750" indent="-285750">
              <a:buFont typeface="Arial" panose="020B0604020202020204" pitchFamily="34" charset="0"/>
              <a:buChar char="•"/>
            </a:pPr>
            <a:r>
              <a:rPr lang="de-DE" sz="1100" dirty="0" err="1">
                <a:solidFill>
                  <a:schemeClr val="tx1"/>
                </a:solidFill>
                <a:latin typeface="Arial" panose="020B0604020202020204" pitchFamily="34" charset="0"/>
                <a:cs typeface="Arial" panose="020B0604020202020204" pitchFamily="34" charset="0"/>
              </a:rPr>
              <a:t>Rispens</a:t>
            </a:r>
            <a:r>
              <a:rPr lang="de-DE" sz="1100" dirty="0">
                <a:solidFill>
                  <a:schemeClr val="tx1"/>
                </a:solidFill>
                <a:latin typeface="Arial" panose="020B0604020202020204" pitchFamily="34" charset="0"/>
                <a:cs typeface="Arial" panose="020B0604020202020204" pitchFamily="34" charset="0"/>
              </a:rPr>
              <a:t> JA. </a:t>
            </a:r>
            <a:r>
              <a:rPr lang="de-DE" sz="1100" b="1" dirty="0">
                <a:solidFill>
                  <a:schemeClr val="tx1"/>
                </a:solidFill>
                <a:latin typeface="Arial" panose="020B0604020202020204" pitchFamily="34" charset="0"/>
                <a:cs typeface="Arial" panose="020B0604020202020204" pitchFamily="34" charset="0"/>
              </a:rPr>
              <a:t>Die Birke – ein Baum des immerwährenden Frühlings</a:t>
            </a:r>
            <a:r>
              <a:rPr lang="de-DE" sz="1100" dirty="0">
                <a:solidFill>
                  <a:schemeClr val="tx1"/>
                </a:solidFill>
                <a:latin typeface="Arial" panose="020B0604020202020204" pitchFamily="34" charset="0"/>
                <a:cs typeface="Arial" panose="020B0604020202020204" pitchFamily="34" charset="0"/>
              </a:rPr>
              <a:t>. Der Merkurstab 2012; 65 (2): 88 – 100.</a:t>
            </a:r>
          </a:p>
          <a:p>
            <a:pPr marL="285750" indent="-285750">
              <a:buFont typeface="Arial" panose="020B0604020202020204" pitchFamily="34" charset="0"/>
              <a:buChar char="•"/>
            </a:pPr>
            <a:r>
              <a:rPr lang="de-DE" sz="1100" dirty="0">
                <a:solidFill>
                  <a:schemeClr val="tx1"/>
                </a:solidFill>
                <a:latin typeface="Arial" panose="020B0604020202020204" pitchFamily="34" charset="0"/>
                <a:cs typeface="Arial" panose="020B0604020202020204" pitchFamily="34" charset="0"/>
              </a:rPr>
              <a:t>Stern, Cornelia: </a:t>
            </a:r>
            <a:r>
              <a:rPr lang="de-DE" sz="1100" b="1" dirty="0">
                <a:solidFill>
                  <a:schemeClr val="tx1"/>
                </a:solidFill>
                <a:latin typeface="Arial" panose="020B0604020202020204" pitchFamily="34" charset="0"/>
                <a:cs typeface="Arial" panose="020B0604020202020204" pitchFamily="34" charset="0"/>
              </a:rPr>
              <a:t>Die Birke</a:t>
            </a:r>
            <a:r>
              <a:rPr lang="de-DE" sz="1100" dirty="0">
                <a:solidFill>
                  <a:schemeClr val="tx1"/>
                </a:solidFill>
                <a:latin typeface="Arial" panose="020B0604020202020204" pitchFamily="34" charset="0"/>
                <a:cs typeface="Arial" panose="020B0604020202020204" pitchFamily="34" charset="0"/>
              </a:rPr>
              <a:t>; Heilpflanzen 1/2022, 4-17; Thieme Verlag</a:t>
            </a:r>
          </a:p>
          <a:p>
            <a:pPr marL="285750" indent="-285750">
              <a:buFont typeface="Arial" panose="020B0604020202020204" pitchFamily="34" charset="0"/>
              <a:buChar char="•"/>
            </a:pPr>
            <a:r>
              <a:rPr lang="de-DE" sz="1100" dirty="0">
                <a:solidFill>
                  <a:schemeClr val="tx1"/>
                </a:solidFill>
                <a:latin typeface="Arial" panose="020B0604020202020204" pitchFamily="34" charset="0"/>
                <a:cs typeface="Arial" panose="020B0604020202020204" pitchFamily="34" charset="0"/>
              </a:rPr>
              <a:t>Stumpf, Ursula: Pflanzengöttinnen; Kosmos Verlag 2010</a:t>
            </a:r>
          </a:p>
          <a:p>
            <a:pPr marL="285750" indent="-285750">
              <a:buFont typeface="Arial" panose="020B0604020202020204" pitchFamily="34" charset="0"/>
              <a:buChar char="•"/>
            </a:pPr>
            <a:r>
              <a:rPr lang="de-DE" sz="1100" dirty="0" err="1">
                <a:solidFill>
                  <a:schemeClr val="tx1"/>
                </a:solidFill>
                <a:latin typeface="Arial" panose="020B0604020202020204" pitchFamily="34" charset="0"/>
                <a:cs typeface="Arial" panose="020B0604020202020204" pitchFamily="34" charset="0"/>
              </a:rPr>
              <a:t>Tabernaemontanus</a:t>
            </a:r>
            <a:r>
              <a:rPr lang="de-DE" sz="1100" dirty="0">
                <a:solidFill>
                  <a:schemeClr val="tx1"/>
                </a:solidFill>
                <a:latin typeface="Arial" panose="020B0604020202020204" pitchFamily="34" charset="0"/>
                <a:cs typeface="Arial" panose="020B0604020202020204" pitchFamily="34" charset="0"/>
              </a:rPr>
              <a:t>: Kräuterbuch, 1731; Reprint </a:t>
            </a:r>
            <a:r>
              <a:rPr lang="de-DE" sz="1100" dirty="0" err="1">
                <a:solidFill>
                  <a:schemeClr val="tx1"/>
                </a:solidFill>
                <a:latin typeface="Arial" panose="020B0604020202020204" pitchFamily="34" charset="0"/>
                <a:cs typeface="Arial" panose="020B0604020202020204" pitchFamily="34" charset="0"/>
              </a:rPr>
              <a:t>by</a:t>
            </a:r>
            <a:r>
              <a:rPr lang="de-DE" sz="1100" dirty="0">
                <a:solidFill>
                  <a:schemeClr val="tx1"/>
                </a:solidFill>
                <a:latin typeface="Arial" panose="020B0604020202020204" pitchFamily="34" charset="0"/>
                <a:cs typeface="Arial" panose="020B0604020202020204" pitchFamily="34" charset="0"/>
              </a:rPr>
              <a:t> Verlag Konrad Kölbl</a:t>
            </a:r>
          </a:p>
          <a:p>
            <a:pPr marL="285750" indent="-285750">
              <a:buFont typeface="Arial" panose="020B0604020202020204" pitchFamily="34" charset="0"/>
              <a:buChar char="•"/>
            </a:pPr>
            <a:r>
              <a:rPr lang="de-DE" sz="1100" dirty="0">
                <a:solidFill>
                  <a:schemeClr val="tx1"/>
                </a:solidFill>
                <a:latin typeface="Arial" panose="020B0604020202020204" pitchFamily="34" charset="0"/>
                <a:cs typeface="Arial" panose="020B0604020202020204" pitchFamily="34" charset="0"/>
              </a:rPr>
              <a:t>Vogel, Heinz-Hartmut: Wege der Heilmittelfindung; Natur-Mensch-Medizin Verlags GmbH Bad Boll 1994</a:t>
            </a:r>
          </a:p>
          <a:p>
            <a:pPr marL="285750" indent="-285750">
              <a:buFont typeface="Arial" panose="020B0604020202020204" pitchFamily="34" charset="0"/>
              <a:buChar char="•"/>
            </a:pPr>
            <a:r>
              <a:rPr lang="de-DE" sz="1100" dirty="0">
                <a:solidFill>
                  <a:schemeClr val="tx1"/>
                </a:solidFill>
                <a:latin typeface="Arial" panose="020B0604020202020204" pitchFamily="34" charset="0"/>
                <a:cs typeface="Arial" panose="020B0604020202020204" pitchFamily="34" charset="0"/>
              </a:rPr>
              <a:t>Wilkens, Johannes u. Meyer, Frank: </a:t>
            </a:r>
            <a:r>
              <a:rPr lang="de-DE" sz="1100" b="1" dirty="0">
                <a:solidFill>
                  <a:schemeClr val="tx1"/>
                </a:solidFill>
                <a:latin typeface="Arial" panose="020B0604020202020204" pitchFamily="34" charset="0"/>
                <a:cs typeface="Arial" panose="020B0604020202020204" pitchFamily="34" charset="0"/>
              </a:rPr>
              <a:t>Die Birkenmistel</a:t>
            </a:r>
            <a:r>
              <a:rPr lang="de-DE" sz="1100" dirty="0">
                <a:solidFill>
                  <a:schemeClr val="tx1"/>
                </a:solidFill>
                <a:latin typeface="Arial" panose="020B0604020202020204" pitchFamily="34" charset="0"/>
                <a:cs typeface="Arial" panose="020B0604020202020204" pitchFamily="34" charset="0"/>
              </a:rPr>
              <a:t>; Der Merkurstab 1/22, 43-51</a:t>
            </a:r>
          </a:p>
        </p:txBody>
      </p:sp>
      <p:sp>
        <p:nvSpPr>
          <p:cNvPr id="5" name="Textfeld 4">
            <a:extLst>
              <a:ext uri="{FF2B5EF4-FFF2-40B4-BE49-F238E27FC236}">
                <a16:creationId xmlns:a16="http://schemas.microsoft.com/office/drawing/2014/main" id="{5574E2D2-7155-4FCE-BACA-87CFA873348F}"/>
              </a:ext>
            </a:extLst>
          </p:cNvPr>
          <p:cNvSpPr txBox="1"/>
          <p:nvPr/>
        </p:nvSpPr>
        <p:spPr>
          <a:xfrm>
            <a:off x="186431" y="6285070"/>
            <a:ext cx="4277530" cy="43088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sz="1100" dirty="0">
                <a:latin typeface="Arial" panose="020B0604020202020204" pitchFamily="34" charset="0"/>
                <a:cs typeface="Arial" panose="020B0604020202020204" pitchFamily="34" charset="0"/>
              </a:rPr>
              <a:t>© 3/22 Margret Madejsky, Heilpraktikerin, Angerfeldstr. 10 a, 82205 </a:t>
            </a:r>
            <a:r>
              <a:rPr lang="de-DE" sz="1100" dirty="0" err="1">
                <a:latin typeface="Arial" panose="020B0604020202020204" pitchFamily="34" charset="0"/>
                <a:cs typeface="Arial" panose="020B0604020202020204" pitchFamily="34" charset="0"/>
              </a:rPr>
              <a:t>Gilching,Tel</a:t>
            </a:r>
            <a:r>
              <a:rPr lang="de-DE" sz="1100" dirty="0">
                <a:latin typeface="Arial" panose="020B0604020202020204" pitchFamily="34" charset="0"/>
                <a:cs typeface="Arial" panose="020B0604020202020204" pitchFamily="34" charset="0"/>
              </a:rPr>
              <a:t>. 08105-7769002  </a:t>
            </a:r>
            <a:r>
              <a:rPr lang="de-DE" sz="1100" dirty="0">
                <a:latin typeface="Arial" panose="020B0604020202020204" pitchFamily="34" charset="0"/>
                <a:cs typeface="Arial" panose="020B0604020202020204" pitchFamily="34" charset="0"/>
                <a:hlinkClick r:id="rId2"/>
              </a:rPr>
              <a:t>office@natura-naturans.de</a:t>
            </a:r>
            <a:r>
              <a:rPr lang="de-DE" sz="11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415226485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3638</Words>
  <Application>Microsoft Office PowerPoint</Application>
  <PresentationFormat>Bildschirmpräsentation (4:3)</PresentationFormat>
  <Paragraphs>272</Paragraphs>
  <Slides>9</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9</vt:i4>
      </vt:variant>
    </vt:vector>
  </HeadingPairs>
  <TitlesOfParts>
    <vt:vector size="14" baseType="lpstr">
      <vt:lpstr>Arial</vt:lpstr>
      <vt:lpstr>Calibri</vt:lpstr>
      <vt:lpstr>Calibri Light</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Margret Madejsky</dc:creator>
  <cp:lastModifiedBy>Margret Madejsky</cp:lastModifiedBy>
  <cp:revision>4</cp:revision>
  <dcterms:created xsi:type="dcterms:W3CDTF">2022-03-31T10:32:47Z</dcterms:created>
  <dcterms:modified xsi:type="dcterms:W3CDTF">2023-03-28T10:45:21Z</dcterms:modified>
</cp:coreProperties>
</file>